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9"/>
  </p:notesMasterIdLst>
  <p:handoutMasterIdLst>
    <p:handoutMasterId r:id="rId40"/>
  </p:handoutMasterIdLst>
  <p:sldIdLst>
    <p:sldId id="603" r:id="rId8"/>
    <p:sldId id="739" r:id="rId9"/>
    <p:sldId id="2650" r:id="rId10"/>
    <p:sldId id="2634" r:id="rId11"/>
    <p:sldId id="2637" r:id="rId12"/>
    <p:sldId id="2651" r:id="rId13"/>
    <p:sldId id="2664" r:id="rId14"/>
    <p:sldId id="2663" r:id="rId15"/>
    <p:sldId id="2653" r:id="rId16"/>
    <p:sldId id="2652" r:id="rId17"/>
    <p:sldId id="2654" r:id="rId18"/>
    <p:sldId id="2655" r:id="rId19"/>
    <p:sldId id="2656" r:id="rId20"/>
    <p:sldId id="2657" r:id="rId21"/>
    <p:sldId id="2658" r:id="rId22"/>
    <p:sldId id="2659" r:id="rId23"/>
    <p:sldId id="2660" r:id="rId24"/>
    <p:sldId id="2661" r:id="rId25"/>
    <p:sldId id="2648" r:id="rId26"/>
    <p:sldId id="2649" r:id="rId27"/>
    <p:sldId id="2662" r:id="rId28"/>
    <p:sldId id="2638" r:id="rId29"/>
    <p:sldId id="2639" r:id="rId30"/>
    <p:sldId id="2640" r:id="rId31"/>
    <p:sldId id="2642" r:id="rId32"/>
    <p:sldId id="2643" r:id="rId33"/>
    <p:sldId id="2644" r:id="rId34"/>
    <p:sldId id="2645" r:id="rId35"/>
    <p:sldId id="2646" r:id="rId36"/>
    <p:sldId id="2647" r:id="rId37"/>
    <p:sldId id="582" r:id="rId3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1D1D1A"/>
    <a:srgbClr val="0432FF"/>
    <a:srgbClr val="0096FF"/>
    <a:srgbClr val="F2F2F2"/>
    <a:srgbClr val="4F81BD"/>
    <a:srgbClr val="E2F9D0"/>
    <a:srgbClr val="91A2BF"/>
    <a:srgbClr val="66BA36"/>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9" autoAdjust="0"/>
    <p:restoredTop sz="96291" autoAdjust="0"/>
  </p:normalViewPr>
  <p:slideViewPr>
    <p:cSldViewPr snapToGrid="0" snapToObjects="1">
      <p:cViewPr varScale="1">
        <p:scale>
          <a:sx n="122" d="100"/>
          <a:sy n="122" d="100"/>
        </p:scale>
        <p:origin x="23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3/12/24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5.xml"/><Relationship Id="rId7"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2024/3/12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abs/2301.08243"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artificialcognition.net/posts/video-generation-world-simulators/#concluding-thoughts" TargetMode="Externa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Futura Medium" panose="020B0602020204020303" pitchFamily="34" charset="-79"/>
                <a:ea typeface="+mj-ea"/>
                <a:cs typeface="Futura Medium" panose="020B0602020204020303" pitchFamily="34" charset="-79"/>
              </a:rPr>
              <a:t>世界模型</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latin typeface="Gill Sans MT" panose="020B0502020104020203" pitchFamily="34" charset="0"/>
              </a:rPr>
              <a:t>I-JEPA</a:t>
            </a:r>
            <a:r>
              <a:rPr lang="zh-CN" altLang="en-US" dirty="0">
                <a:latin typeface="Gill Sans MT" panose="020B0502020104020203" pitchFamily="34" charset="0"/>
              </a:rPr>
              <a:t> </a:t>
            </a:r>
            <a:endParaRPr lang="en-US" altLang="zh-CN" dirty="0">
              <a:latin typeface="Gill Sans MT" panose="020B0502020104020203" pitchFamily="34" charset="0"/>
            </a:endParaRPr>
          </a:p>
          <a:p>
            <a:r>
              <a:rPr lang="en-US" altLang="zh-CN" dirty="0">
                <a:latin typeface="Gill Sans MT" panose="020B0502020104020203" pitchFamily="34" charset="0"/>
              </a:rPr>
              <a:t>V-JEPA</a:t>
            </a:r>
            <a:r>
              <a:rPr lang="zh-CN" altLang="en-US" dirty="0">
                <a:latin typeface="Gill Sans MT" panose="020B0502020104020203" pitchFamily="34" charset="0"/>
              </a:rPr>
              <a:t> 解读</a:t>
            </a:r>
            <a:endParaRPr lang="zh-CN" altLang="en-US" dirty="0"/>
          </a:p>
        </p:txBody>
      </p:sp>
    </p:spTree>
    <p:extLst>
      <p:ext uri="{BB962C8B-B14F-4D97-AF65-F5344CB8AC3E}">
        <p14:creationId xmlns:p14="http://schemas.microsoft.com/office/powerpoint/2010/main" val="148000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DCC9C-B074-2B47-BA1F-D57C3F7DECFC}"/>
              </a:ext>
            </a:extLst>
          </p:cNvPr>
          <p:cNvSpPr>
            <a:spLocks noGrp="1"/>
          </p:cNvSpPr>
          <p:nvPr>
            <p:ph type="title"/>
          </p:nvPr>
        </p:nvSpPr>
        <p:spPr>
          <a:xfrm>
            <a:off x="623635" y="558414"/>
            <a:ext cx="10963473" cy="589190"/>
          </a:xfrm>
        </p:spPr>
        <p:txBody>
          <a:bodyPr/>
          <a:lstStyle/>
          <a:p>
            <a:r>
              <a:rPr lang="en-US" altLang="zh-CN" b="0" dirty="0"/>
              <a:t>Joint Embedding Predictive Architectures</a:t>
            </a:r>
            <a:endParaRPr kumimoji="1" lang="zh-CN" altLang="en-US" dirty="0"/>
          </a:p>
        </p:txBody>
      </p:sp>
      <p:sp>
        <p:nvSpPr>
          <p:cNvPr id="5" name="内容占位符 4">
            <a:extLst>
              <a:ext uri="{FF2B5EF4-FFF2-40B4-BE49-F238E27FC236}">
                <a16:creationId xmlns:a16="http://schemas.microsoft.com/office/drawing/2014/main" id="{D07AFAA2-1171-EB4D-88F9-60716F6932BB}"/>
              </a:ext>
            </a:extLst>
          </p:cNvPr>
          <p:cNvSpPr>
            <a:spLocks noGrp="1"/>
          </p:cNvSpPr>
          <p:nvPr>
            <p:ph sz="half" idx="1"/>
          </p:nvPr>
        </p:nvSpPr>
        <p:spPr/>
        <p:txBody>
          <a:bodyPr/>
          <a:lstStyle/>
          <a:p>
            <a:r>
              <a:rPr lang="zh-CN" altLang="en-US" sz="1400" dirty="0"/>
              <a:t>相关 </a:t>
            </a:r>
            <a:r>
              <a:rPr lang="en-US" altLang="zh-CN" sz="1400" dirty="0"/>
              <a:t>JEPA </a:t>
            </a:r>
            <a:r>
              <a:rPr lang="zh-CN" altLang="en-US" sz="1400" dirty="0"/>
              <a:t>架构及 </a:t>
            </a:r>
            <a:r>
              <a:rPr lang="en-US" altLang="zh-CN" sz="1400" dirty="0"/>
              <a:t>I-JEPA / V-JPA </a:t>
            </a:r>
            <a:r>
              <a:rPr lang="zh-CN" altLang="en-US" sz="1400" dirty="0"/>
              <a:t>模型主打“预测能力”，号称可以以“人类理解”的方式，利用抽象性高效预测生成图片 </a:t>
            </a:r>
            <a:r>
              <a:rPr lang="en-US" altLang="zh-CN" sz="1400" dirty="0"/>
              <a:t>/ </a:t>
            </a:r>
            <a:r>
              <a:rPr lang="zh-CN" altLang="en-US" sz="1400" dirty="0"/>
              <a:t>视频中被遮蔽的部分。</a:t>
            </a:r>
          </a:p>
          <a:p>
            <a:r>
              <a:rPr lang="en-US" altLang="zh-CN" sz="1400" dirty="0"/>
              <a:t>I</a:t>
            </a:r>
            <a:r>
              <a:rPr lang="zh-CN" altLang="en-US" sz="1400" dirty="0"/>
              <a:t>研究人员使用一系列经过遮蔽处理的特定视频训练 </a:t>
            </a:r>
            <a:r>
              <a:rPr lang="en-US" altLang="zh-CN" sz="1400" dirty="0"/>
              <a:t>I-JEPA / V-JEPA </a:t>
            </a:r>
            <a:r>
              <a:rPr lang="zh-CN" altLang="en-US" sz="1400" dirty="0"/>
              <a:t>模型，研究人员要求模型利用“抽象方式”填充视频中缺失的内容，从而让模型在填充间学习场景，进一步预测未来的事件或动作，进而达到对世界更深层次的理解。</a:t>
            </a:r>
            <a:endParaRPr lang="en-US" altLang="zh-CN" sz="1400" dirty="0"/>
          </a:p>
          <a:p>
            <a:r>
              <a:rPr lang="zh-CN" altLang="en-US" sz="1400" dirty="0"/>
              <a:t>通过以往 </a:t>
            </a:r>
            <a:r>
              <a:rPr lang="en-US" altLang="zh-CN" sz="1400" dirty="0"/>
              <a:t>LeCun </a:t>
            </a:r>
            <a:r>
              <a:rPr lang="zh-CN" altLang="en-US" sz="1400" dirty="0"/>
              <a:t>对世界模型的介绍，我们知道，</a:t>
            </a:r>
            <a:r>
              <a:rPr lang="en-US" altLang="zh-CN" sz="1400" dirty="0"/>
              <a:t>JEPA</a:t>
            </a:r>
            <a:r>
              <a:rPr lang="zh-CN" altLang="en-US" sz="1400" dirty="0"/>
              <a:t>（</a:t>
            </a:r>
            <a:r>
              <a:rPr lang="en-US" altLang="zh-CN" sz="1400" dirty="0"/>
              <a:t>Joint Embedding Predictive Architecture</a:t>
            </a:r>
            <a:r>
              <a:rPr lang="zh-CN" altLang="en-US" sz="1400" dirty="0"/>
              <a:t>，联合嵌入预测架构）相比于重建像素的生成式架构（如变分自编码器）、掩码自编码器、去噪自编码器，更能产生优秀的视觉输入表达。 </a:t>
            </a:r>
          </a:p>
          <a:p>
            <a:r>
              <a:rPr lang="en-US" altLang="zh-CN" sz="1400" dirty="0"/>
              <a:t>2023 </a:t>
            </a:r>
            <a:r>
              <a:rPr lang="zh-CN" altLang="en-US" sz="1400" dirty="0"/>
              <a:t>年 </a:t>
            </a:r>
            <a:r>
              <a:rPr lang="en-US" altLang="zh-CN" sz="1400" dirty="0"/>
              <a:t>6 </a:t>
            </a:r>
            <a:r>
              <a:rPr lang="zh-CN" altLang="en-US" sz="1400" dirty="0"/>
              <a:t>月，</a:t>
            </a:r>
            <a:r>
              <a:rPr lang="en-US" altLang="zh-CN" sz="1400" dirty="0"/>
              <a:t>Meta </a:t>
            </a:r>
            <a:r>
              <a:rPr lang="zh-CN" altLang="en-US" sz="1400" dirty="0"/>
              <a:t>推出了首个基于 </a:t>
            </a:r>
            <a:r>
              <a:rPr lang="en-US" altLang="zh-CN" sz="1400" dirty="0"/>
              <a:t>LeCun </a:t>
            </a:r>
            <a:r>
              <a:rPr lang="zh-CN" altLang="en-US" sz="1400" dirty="0"/>
              <a:t>世界模型概念的 </a:t>
            </a:r>
            <a:r>
              <a:rPr lang="en-US" altLang="zh-CN" sz="1400" dirty="0"/>
              <a:t>AI </a:t>
            </a:r>
            <a:r>
              <a:rPr lang="zh-CN" altLang="en-US" sz="1400" dirty="0"/>
              <a:t>模型，名为图像联合嵌入预测架构（</a:t>
            </a:r>
            <a:r>
              <a:rPr lang="en-US" altLang="zh-CN" sz="1400" dirty="0"/>
              <a:t>I-JEPA</a:t>
            </a:r>
            <a:r>
              <a:rPr lang="zh-CN" altLang="en-US" sz="1400" dirty="0"/>
              <a:t>），能够通过创建外部世界的内部模型来学习， 比较图像的抽象表征（而不是比较像素本身）。今年，在 </a:t>
            </a:r>
            <a:r>
              <a:rPr lang="en-US" altLang="zh-CN" sz="1400" dirty="0"/>
              <a:t>Sora </a:t>
            </a:r>
            <a:r>
              <a:rPr lang="zh-CN" altLang="en-US" sz="1400" dirty="0"/>
              <a:t>发布的第二天，</a:t>
            </a:r>
            <a:r>
              <a:rPr lang="en-US" altLang="zh-CN" sz="1400" dirty="0"/>
              <a:t>Meta </a:t>
            </a:r>
            <a:r>
              <a:rPr lang="zh-CN" altLang="en-US" sz="1400" dirty="0"/>
              <a:t>又推出了 </a:t>
            </a:r>
            <a:r>
              <a:rPr lang="en-US" altLang="zh-CN" sz="1400" dirty="0"/>
              <a:t>AI </a:t>
            </a:r>
            <a:r>
              <a:rPr lang="zh-CN" altLang="en-US" sz="1400" dirty="0"/>
              <a:t>视频模型 </a:t>
            </a:r>
            <a:r>
              <a:rPr lang="en-US" altLang="zh-CN" sz="1400" dirty="0"/>
              <a:t>V-JEPA</a:t>
            </a:r>
            <a:r>
              <a:rPr lang="zh-CN" altLang="en-US" sz="1400" dirty="0"/>
              <a:t>，可根据信号的损坏或转换版本来预测信号的表征，让机器通过观察了解世界的运作方式。</a:t>
            </a:r>
          </a:p>
          <a:p>
            <a:pPr marL="0" indent="0">
              <a:buNone/>
            </a:pPr>
            <a:r>
              <a:rPr lang="en-US" altLang="zh-CN" sz="1400" dirty="0"/>
              <a:t>Sora</a:t>
            </a:r>
            <a:r>
              <a:rPr lang="zh-CN" altLang="en-US" sz="1400" dirty="0"/>
              <a:t> 针对像素空间的帧重建进行训练的，而 </a:t>
            </a:r>
            <a:r>
              <a:rPr lang="en-US" altLang="zh-CN" sz="1400" dirty="0"/>
              <a:t>V-JEPA</a:t>
            </a:r>
            <a:r>
              <a:rPr lang="zh-CN" altLang="en-US" sz="1400" dirty="0"/>
              <a:t>则针对潜在空间的特征预测进行训练。根据杨立昆的观点，这会导致它们潜在表示之间的巨大差异。在他看来，像素级别的生成目标根本不足以诱导可能对在世界中规划和行动有用的抽象表示。</a:t>
            </a:r>
            <a:endParaRPr kumimoji="1" lang="zh-CN" altLang="en-US" sz="1400" dirty="0"/>
          </a:p>
          <a:p>
            <a:pPr marL="0" indent="0">
              <a:buNone/>
            </a:pPr>
            <a:endParaRPr lang="zh-CN" altLang="en-US" sz="1400" dirty="0"/>
          </a:p>
          <a:p>
            <a:endParaRPr lang="zh-CN" altLang="en-US" sz="1400" dirty="0"/>
          </a:p>
        </p:txBody>
      </p:sp>
    </p:spTree>
    <p:extLst>
      <p:ext uri="{BB962C8B-B14F-4D97-AF65-F5344CB8AC3E}">
        <p14:creationId xmlns:p14="http://schemas.microsoft.com/office/powerpoint/2010/main" val="4185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3CA25D-D5E0-D04C-856B-DFD3432FB8DB}"/>
              </a:ext>
            </a:extLst>
          </p:cNvPr>
          <p:cNvSpPr>
            <a:spLocks noGrp="1"/>
          </p:cNvSpPr>
          <p:nvPr>
            <p:ph type="title"/>
          </p:nvPr>
        </p:nvSpPr>
        <p:spPr>
          <a:xfrm>
            <a:off x="903890" y="558414"/>
            <a:ext cx="10683218" cy="589190"/>
          </a:xfrm>
        </p:spPr>
        <p:txBody>
          <a:bodyPr/>
          <a:lstStyle/>
          <a:p>
            <a:r>
              <a:rPr lang="en-US" altLang="zh-CN" dirty="0"/>
              <a:t>I-JEPA</a:t>
            </a:r>
            <a:endParaRPr lang="zh-CN" altLang="en-US" dirty="0"/>
          </a:p>
        </p:txBody>
      </p:sp>
      <p:sp>
        <p:nvSpPr>
          <p:cNvPr id="12" name="内容占位符 11">
            <a:extLst>
              <a:ext uri="{FF2B5EF4-FFF2-40B4-BE49-F238E27FC236}">
                <a16:creationId xmlns:a16="http://schemas.microsoft.com/office/drawing/2014/main" id="{58823EF1-7501-3D47-A7C6-0E6FAED17407}"/>
              </a:ext>
            </a:extLst>
          </p:cNvPr>
          <p:cNvSpPr>
            <a:spLocks noGrp="1"/>
          </p:cNvSpPr>
          <p:nvPr>
            <p:ph sz="half" idx="1"/>
          </p:nvPr>
        </p:nvSpPr>
        <p:spPr/>
        <p:txBody>
          <a:bodyPr/>
          <a:lstStyle/>
          <a:p>
            <a:r>
              <a:rPr kumimoji="1" lang="en-US" altLang="zh-CN" dirty="0">
                <a:hlinkClick r:id="rId2"/>
              </a:rPr>
              <a:t>https://arxiv.org/abs/2301.08243</a:t>
            </a:r>
            <a:r>
              <a:rPr kumimoji="1" lang="zh-CN" altLang="en-US" dirty="0"/>
              <a:t> </a:t>
            </a:r>
            <a:r>
              <a:rPr lang="en-US" altLang="zh-CN" dirty="0"/>
              <a:t>Self-Supervised Learning from Images with a Joint-Embedding Predictive Architecture</a:t>
            </a:r>
          </a:p>
          <a:p>
            <a:br>
              <a:rPr lang="en-US" altLang="zh-CN" dirty="0"/>
            </a:br>
            <a:br>
              <a:rPr kumimoji="1" lang="en-US" altLang="zh-CN" dirty="0"/>
            </a:br>
            <a:endParaRPr kumimoji="1" lang="zh-CN" altLang="en-US" dirty="0"/>
          </a:p>
        </p:txBody>
      </p:sp>
      <p:sp>
        <p:nvSpPr>
          <p:cNvPr id="7" name="椭圆 6">
            <a:extLst>
              <a:ext uri="{FF2B5EF4-FFF2-40B4-BE49-F238E27FC236}">
                <a16:creationId xmlns:a16="http://schemas.microsoft.com/office/drawing/2014/main" id="{57E9F37B-270C-9B4E-A46B-863888BC25D0}"/>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301CCA14-B9A9-0B48-A3B5-C580257B0921}"/>
              </a:ext>
            </a:extLst>
          </p:cNvPr>
          <p:cNvPicPr>
            <a:picLocks noChangeAspect="1"/>
          </p:cNvPicPr>
          <p:nvPr/>
        </p:nvPicPr>
        <p:blipFill>
          <a:blip r:embed="rId3"/>
          <a:stretch>
            <a:fillRect/>
          </a:stretch>
        </p:blipFill>
        <p:spPr>
          <a:xfrm>
            <a:off x="700700" y="2490970"/>
            <a:ext cx="10809341" cy="3662817"/>
          </a:xfrm>
          <a:prstGeom prst="rect">
            <a:avLst/>
          </a:prstGeom>
        </p:spPr>
      </p:pic>
    </p:spTree>
    <p:extLst>
      <p:ext uri="{BB962C8B-B14F-4D97-AF65-F5344CB8AC3E}">
        <p14:creationId xmlns:p14="http://schemas.microsoft.com/office/powerpoint/2010/main" val="42172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779CF-235B-494E-AEC2-F5C2039C7B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ABBE881-12FB-A946-B9E7-245C6DCE16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0DE0D06-F3EE-A347-921B-F63EF1F4FE3C}"/>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CE26AC67-581A-F94E-B692-37B9CA254003}"/>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315854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7E9EC-C278-4144-8481-8DA3DBCD31A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83F102-BE91-4447-BA7A-D03FD29C8CC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7498BF1-0B54-1A43-A2A0-4ECCA4E9D88A}"/>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BC0C04F3-CA8A-2F40-8B83-FA677A819E8F}"/>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71871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97F80-AD7C-E640-BEFF-42C7A105C3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8F23E10-7E59-DA41-9FF8-85B7FF30237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1923D1E-A4FF-7F44-8E75-47E47F4A1172}"/>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39F063A3-075E-5849-B02A-9E6749FC696A}"/>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499182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24CA21-0DA5-8E4B-9359-AD7C8E6A5A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8335A48-63FB-EB45-AC3B-35411420E4D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E53C3D7-DB05-E143-AFA1-13940CC5C0C4}"/>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DA41670A-486C-3641-B29F-FEA89DF78F6D}"/>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78771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F1EE6A-A356-9245-B3DD-206746151F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8A89D1E-EEFF-CF4B-B861-25BA539F2B6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A1C7DD4-5A82-1641-BC82-ACD746C392DD}"/>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B3427245-247C-F84D-9538-9ED860327B3C}"/>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262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48C12-48F2-6C45-9694-EFC65FAF578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4E620B-15D1-0C41-965B-DAB82B2ED87B}"/>
              </a:ext>
            </a:extLst>
          </p:cNvPr>
          <p:cNvSpPr>
            <a:spLocks noGrp="1"/>
          </p:cNvSpPr>
          <p:nvPr>
            <p:ph sz="half" idx="1"/>
          </p:nvPr>
        </p:nvSpPr>
        <p:spPr/>
        <p:txBody>
          <a:bodyPr/>
          <a:lstStyle/>
          <a:p>
            <a:r>
              <a:rPr lang="zh-CN" altLang="en-US" dirty="0"/>
              <a:t>而最新这项研究</a:t>
            </a:r>
            <a:r>
              <a:rPr lang="zh-CN" altLang="en-US" b="1" dirty="0"/>
              <a:t>揭示了利用世界模型进行表征学习的另一个关键方面：赋予世界模型的容量直接影响所学表征的抽象程度。</a:t>
            </a:r>
            <a:endParaRPr lang="zh-CN" altLang="en-US" dirty="0"/>
          </a:p>
          <a:p>
            <a:br>
              <a:rPr lang="zh-CN" altLang="en-US"/>
            </a:br>
            <a:endParaRPr kumimoji="1" lang="zh-CN" altLang="en-US"/>
          </a:p>
        </p:txBody>
      </p:sp>
      <p:sp>
        <p:nvSpPr>
          <p:cNvPr id="4" name="内容占位符 3">
            <a:extLst>
              <a:ext uri="{FF2B5EF4-FFF2-40B4-BE49-F238E27FC236}">
                <a16:creationId xmlns:a16="http://schemas.microsoft.com/office/drawing/2014/main" id="{654F673A-79ED-7344-954E-D0AD01F75F08}"/>
              </a:ext>
            </a:extLst>
          </p:cNvPr>
          <p:cNvSpPr>
            <a:spLocks noGrp="1"/>
          </p:cNvSpPr>
          <p:nvPr>
            <p:ph sz="half" idx="10"/>
          </p:nvPr>
        </p:nvSpPr>
        <p:spPr/>
        <p:txBody>
          <a:bodyPr/>
          <a:lstStyle/>
          <a:p>
            <a:endParaRPr kumimoji="1" lang="zh-CN" altLang="en-US"/>
          </a:p>
        </p:txBody>
      </p:sp>
      <p:sp>
        <p:nvSpPr>
          <p:cNvPr id="5" name="椭圆 4">
            <a:extLst>
              <a:ext uri="{FF2B5EF4-FFF2-40B4-BE49-F238E27FC236}">
                <a16:creationId xmlns:a16="http://schemas.microsoft.com/office/drawing/2014/main" id="{0E789529-1BC5-1549-9B4C-912F2FED653D}"/>
              </a:ext>
            </a:extLst>
          </p:cNvPr>
          <p:cNvSpPr/>
          <p:nvPr/>
        </p:nvSpPr>
        <p:spPr>
          <a:xfrm>
            <a:off x="19969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9242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325DF9F-BA34-8242-AAB9-56017076DED6}"/>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4F4CA6C4-B238-8847-BE3A-AA9FB8E6B687}"/>
              </a:ext>
            </a:extLst>
          </p:cNvPr>
          <p:cNvSpPr>
            <a:spLocks noGrp="1"/>
          </p:cNvSpPr>
          <p:nvPr>
            <p:ph sz="half" idx="1"/>
          </p:nvPr>
        </p:nvSpPr>
        <p:spPr/>
        <p:txBody>
          <a:bodyPr/>
          <a:lstStyle/>
          <a:p>
            <a:r>
              <a:rPr lang="zh-CN" altLang="en-US" dirty="0"/>
              <a:t>到目前为止，</a:t>
            </a:r>
            <a:r>
              <a:rPr lang="en-US" altLang="zh-CN" dirty="0"/>
              <a:t>Meta</a:t>
            </a:r>
            <a:r>
              <a:rPr lang="zh-CN" altLang="en-US" dirty="0"/>
              <a:t>研究人员使用</a:t>
            </a:r>
            <a:r>
              <a:rPr lang="en-US" altLang="zh-CN" dirty="0"/>
              <a:t>V-JEPA</a:t>
            </a:r>
            <a:r>
              <a:rPr lang="zh-CN" altLang="en-US" dirty="0"/>
              <a:t>主要关注于的是「感知」</a:t>
            </a:r>
            <a:r>
              <a:rPr lang="en-US" altLang="zh-CN" dirty="0"/>
              <a:t>——</a:t>
            </a:r>
            <a:r>
              <a:rPr lang="zh-CN" altLang="en-US" dirty="0"/>
              <a:t>通过分析视频流来理解周围世界的即时情况。在这个联合嵌入预测架构中，预测器充当了一个初步的「物理世界模型」，能够概括性地告诉我们视频中正在发生的事情。</a:t>
            </a:r>
            <a:br>
              <a:rPr lang="zh-CN" altLang="en-US" dirty="0"/>
            </a:br>
            <a:endParaRPr lang="zh-CN" altLang="en-US" dirty="0"/>
          </a:p>
        </p:txBody>
      </p:sp>
    </p:spTree>
    <p:extLst>
      <p:ext uri="{BB962C8B-B14F-4D97-AF65-F5344CB8AC3E}">
        <p14:creationId xmlns:p14="http://schemas.microsoft.com/office/powerpoint/2010/main" val="3667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marL="696306" lvl="1" indent="-457200">
              <a:lnSpc>
                <a:spcPct val="200000"/>
              </a:lnSpc>
              <a:buFont typeface="+mj-lt"/>
              <a:buAutoNum type="arabicPeriod"/>
            </a:pPr>
            <a:r>
              <a:rPr lang="zh-CN" altLang="en-US" sz="2400" dirty="0">
                <a:latin typeface="Gill Sans MT" panose="020B0502020104020203" pitchFamily="34" charset="0"/>
              </a:rPr>
              <a:t>世界模型之争与定义</a:t>
            </a:r>
          </a:p>
          <a:p>
            <a:pPr marL="696306" lvl="1" indent="-457200">
              <a:lnSpc>
                <a:spcPct val="200000"/>
              </a:lnSpc>
              <a:buFont typeface="+mj-lt"/>
              <a:buAutoNum type="arabicPeriod"/>
            </a:pPr>
            <a:r>
              <a:rPr lang="en-US" altLang="zh-CN" sz="2400" dirty="0">
                <a:latin typeface="Gill Sans MT" panose="020B0502020104020203" pitchFamily="34" charset="0"/>
              </a:rPr>
              <a:t>Google</a:t>
            </a:r>
            <a:r>
              <a:rPr lang="zh-CN" altLang="en-US" sz="2400" dirty="0">
                <a:latin typeface="Gill Sans MT" panose="020B0502020104020203" pitchFamily="34" charset="0"/>
              </a:rPr>
              <a:t>：</a:t>
            </a:r>
            <a:r>
              <a:rPr lang="en-US" altLang="zh-CN" sz="2400" dirty="0">
                <a:latin typeface="Gill Sans MT" panose="020B0502020104020203" pitchFamily="34" charset="0"/>
              </a:rPr>
              <a:t>Genie</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META</a:t>
            </a:r>
            <a:r>
              <a:rPr lang="zh-CN" altLang="en-US" sz="2400" dirty="0">
                <a:latin typeface="Gill Sans MT" panose="020B0502020104020203" pitchFamily="34" charset="0"/>
              </a:rPr>
              <a:t>：</a:t>
            </a:r>
            <a:r>
              <a:rPr lang="en-US" altLang="zh-CN" sz="2400" dirty="0">
                <a:latin typeface="Gill Sans MT" panose="020B0502020104020203" pitchFamily="34" charset="0"/>
              </a:rPr>
              <a:t>I-JEPA</a:t>
            </a:r>
            <a:r>
              <a:rPr lang="zh-CN" altLang="en-US" sz="2400" dirty="0">
                <a:latin typeface="Gill Sans MT" panose="020B0502020104020203" pitchFamily="34" charset="0"/>
              </a:rPr>
              <a:t> 到 </a:t>
            </a:r>
            <a:r>
              <a:rPr lang="en-US" altLang="zh-CN" sz="2400" dirty="0">
                <a:latin typeface="Gill Sans MT" panose="020B0502020104020203" pitchFamily="34" charset="0"/>
              </a:rPr>
              <a:t>V-JEPA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400" dirty="0">
                <a:latin typeface="Gill Sans MT" panose="020B0502020104020203" pitchFamily="34" charset="0"/>
              </a:rPr>
              <a:t>总结与思考：谁才是世界模型的未来？</a:t>
            </a:r>
            <a:endParaRPr lang="en-US" altLang="zh-CN" sz="2400" dirty="0">
              <a:latin typeface="Gill Sans MT" panose="020B0502020104020203" pitchFamily="34" charset="0"/>
            </a:endParaRPr>
          </a:p>
          <a:p>
            <a:pPr marL="696306" lvl="1" indent="-457200">
              <a:lnSpc>
                <a:spcPct val="200000"/>
              </a:lnSpc>
              <a:buFont typeface="+mj-lt"/>
              <a:buAutoNum type="arabicPeriod"/>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C648A5D-BD0B-1D41-8820-62CCA8D45A1A}"/>
              </a:ext>
            </a:extLst>
          </p:cNvPr>
          <p:cNvSpPr>
            <a:spLocks noGrp="1"/>
          </p:cNvSpPr>
          <p:nvPr>
            <p:ph sz="half" idx="1"/>
          </p:nvPr>
        </p:nvSpPr>
        <p:spPr/>
        <p:txBody>
          <a:bodyPr/>
          <a:lstStyle/>
          <a:p>
            <a:r>
              <a:rPr lang="zh-CN" altLang="en-US" dirty="0"/>
              <a:t>总结与思考</a:t>
            </a:r>
          </a:p>
        </p:txBody>
      </p:sp>
    </p:spTree>
    <p:extLst>
      <p:ext uri="{BB962C8B-B14F-4D97-AF65-F5344CB8AC3E}">
        <p14:creationId xmlns:p14="http://schemas.microsoft.com/office/powerpoint/2010/main" val="308034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511B8D9-238A-7C4F-82F2-9BDF0908057B}"/>
              </a:ext>
            </a:extLst>
          </p:cNvPr>
          <p:cNvSpPr>
            <a:spLocks noGrp="1"/>
          </p:cNvSpPr>
          <p:nvPr>
            <p:ph type="title"/>
          </p:nvPr>
        </p:nvSpPr>
        <p:spPr/>
        <p:txBody>
          <a:bodyPr/>
          <a:lstStyle/>
          <a:p>
            <a:r>
              <a:rPr lang="zh-CN" altLang="en-US" dirty="0"/>
              <a:t>基本对比</a:t>
            </a:r>
          </a:p>
        </p:txBody>
      </p:sp>
      <p:graphicFrame>
        <p:nvGraphicFramePr>
          <p:cNvPr id="5" name="内容占位符 4">
            <a:extLst>
              <a:ext uri="{FF2B5EF4-FFF2-40B4-BE49-F238E27FC236}">
                <a16:creationId xmlns:a16="http://schemas.microsoft.com/office/drawing/2014/main" id="{31752273-A34C-CF45-9C2A-D0CE9D407FC6}"/>
              </a:ext>
            </a:extLst>
          </p:cNvPr>
          <p:cNvGraphicFramePr>
            <a:graphicFrameLocks noGrp="1"/>
          </p:cNvGraphicFramePr>
          <p:nvPr>
            <p:ph sz="half" idx="1"/>
            <p:extLst>
              <p:ext uri="{D42A27DB-BD31-4B8C-83A1-F6EECF244321}">
                <p14:modId xmlns:p14="http://schemas.microsoft.com/office/powerpoint/2010/main" val="549736253"/>
              </p:ext>
            </p:extLst>
          </p:nvPr>
        </p:nvGraphicFramePr>
        <p:xfrm>
          <a:off x="623832" y="1407160"/>
          <a:ext cx="10963276" cy="2494280"/>
        </p:xfrm>
        <a:graphic>
          <a:graphicData uri="http://schemas.openxmlformats.org/drawingml/2006/table">
            <a:tbl>
              <a:tblPr firstRow="1" bandRow="1">
                <a:tableStyleId>{5940675A-B579-460E-94D1-54222C63F5DA}</a:tableStyleId>
              </a:tblPr>
              <a:tblGrid>
                <a:gridCol w="2740819">
                  <a:extLst>
                    <a:ext uri="{9D8B030D-6E8A-4147-A177-3AD203B41FA5}">
                      <a16:colId xmlns:a16="http://schemas.microsoft.com/office/drawing/2014/main" val="2904467951"/>
                    </a:ext>
                  </a:extLst>
                </a:gridCol>
                <a:gridCol w="2740819">
                  <a:extLst>
                    <a:ext uri="{9D8B030D-6E8A-4147-A177-3AD203B41FA5}">
                      <a16:colId xmlns:a16="http://schemas.microsoft.com/office/drawing/2014/main" val="696535535"/>
                    </a:ext>
                  </a:extLst>
                </a:gridCol>
                <a:gridCol w="2740819">
                  <a:extLst>
                    <a:ext uri="{9D8B030D-6E8A-4147-A177-3AD203B41FA5}">
                      <a16:colId xmlns:a16="http://schemas.microsoft.com/office/drawing/2014/main" val="230717188"/>
                    </a:ext>
                  </a:extLst>
                </a:gridCol>
                <a:gridCol w="2740819">
                  <a:extLst>
                    <a:ext uri="{9D8B030D-6E8A-4147-A177-3AD203B41FA5}">
                      <a16:colId xmlns:a16="http://schemas.microsoft.com/office/drawing/2014/main" val="57488661"/>
                    </a:ext>
                  </a:extLst>
                </a:gridCol>
              </a:tblGrid>
              <a:tr h="370840">
                <a:tc>
                  <a:txBody>
                    <a:bodyPr/>
                    <a:lstStyle/>
                    <a:p>
                      <a:pPr algn="l"/>
                      <a:endParaRPr lang="zh-CN" altLang="en-US" sz="1200" dirty="0"/>
                    </a:p>
                  </a:txBody>
                  <a:tcPr anchor="ctr"/>
                </a:tc>
                <a:tc>
                  <a:txBody>
                    <a:bodyPr/>
                    <a:lstStyle/>
                    <a:p>
                      <a:pPr algn="l"/>
                      <a:r>
                        <a:rPr lang="en-US" altLang="zh-CN" sz="1200" dirty="0"/>
                        <a:t>Sora</a:t>
                      </a:r>
                      <a:endParaRPr lang="zh-CN" altLang="en-US" sz="1200" dirty="0"/>
                    </a:p>
                  </a:txBody>
                  <a:tcPr anchor="ct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US" altLang="zh-CN" sz="1200" kern="1200" dirty="0">
                          <a:effectLst/>
                        </a:rPr>
                        <a:t>Genies</a:t>
                      </a:r>
                      <a:endParaRPr lang="en-US" altLang="zh-CN" sz="1200" b="1" i="0" kern="1200" dirty="0">
                        <a:solidFill>
                          <a:schemeClr val="bg1"/>
                        </a:solidFill>
                        <a:effectLst/>
                        <a:latin typeface="+mn-lt"/>
                        <a:ea typeface="+mn-ea"/>
                        <a:cs typeface="+mn-cs"/>
                      </a:endParaRPr>
                    </a:p>
                  </a:txBody>
                  <a:tcPr anchor="ctr"/>
                </a:tc>
                <a:tc>
                  <a:txBody>
                    <a:bodyPr/>
                    <a:lstStyle/>
                    <a:p>
                      <a:pPr algn="l"/>
                      <a:r>
                        <a:rPr lang="en-US" altLang="zh-CN" sz="1200" dirty="0"/>
                        <a:t>JEPA</a:t>
                      </a:r>
                      <a:endParaRPr lang="zh-CN" altLang="en-US" sz="1200" dirty="0"/>
                    </a:p>
                  </a:txBody>
                  <a:tcPr anchor="ctr"/>
                </a:tc>
                <a:extLst>
                  <a:ext uri="{0D108BD9-81ED-4DB2-BD59-A6C34878D82A}">
                    <a16:rowId xmlns:a16="http://schemas.microsoft.com/office/drawing/2014/main" val="3408728918"/>
                  </a:ext>
                </a:extLst>
              </a:tr>
              <a:tr h="370840">
                <a:tc>
                  <a:txBody>
                    <a:bodyPr/>
                    <a:lstStyle/>
                    <a:p>
                      <a:pPr algn="l"/>
                      <a:r>
                        <a:rPr lang="zh-CN" altLang="en-US" sz="1200" dirty="0"/>
                        <a:t>训练方式</a:t>
                      </a:r>
                    </a:p>
                  </a:txBody>
                  <a:tcPr anchor="ctr"/>
                </a:tc>
                <a:tc>
                  <a:txBody>
                    <a:bodyPr/>
                    <a:lstStyle/>
                    <a:p>
                      <a:pPr algn="l"/>
                      <a:r>
                        <a:rPr lang="zh-CN" altLang="en-US" sz="1200" dirty="0"/>
                        <a:t>有监督学习</a:t>
                      </a:r>
                    </a:p>
                  </a:txBody>
                  <a:tcPr anchor="ctr"/>
                </a:tc>
                <a:tc>
                  <a:txBody>
                    <a:bodyPr/>
                    <a:lstStyle/>
                    <a:p>
                      <a:pPr algn="l"/>
                      <a:r>
                        <a:rPr lang="zh-CN" altLang="en-US" sz="1200" dirty="0"/>
                        <a:t>无监督学习</a:t>
                      </a:r>
                    </a:p>
                  </a:txBody>
                  <a:tcPr anchor="ctr"/>
                </a:tc>
                <a:tc>
                  <a:txBody>
                    <a:bodyPr/>
                    <a:lstStyle/>
                    <a:p>
                      <a:pPr algn="l"/>
                      <a:r>
                        <a:rPr lang="zh-CN" altLang="en-US" sz="1200" dirty="0"/>
                        <a:t>有监督学习</a:t>
                      </a:r>
                    </a:p>
                  </a:txBody>
                  <a:tcPr anchor="ctr"/>
                </a:tc>
                <a:extLst>
                  <a:ext uri="{0D108BD9-81ED-4DB2-BD59-A6C34878D82A}">
                    <a16:rowId xmlns:a16="http://schemas.microsoft.com/office/drawing/2014/main" val="4101170727"/>
                  </a:ext>
                </a:extLst>
              </a:tr>
              <a:tr h="370840">
                <a:tc>
                  <a:txBody>
                    <a:bodyPr/>
                    <a:lstStyle/>
                    <a:p>
                      <a:pPr algn="l"/>
                      <a:r>
                        <a:rPr lang="zh-CN" altLang="en-US" sz="1200" dirty="0"/>
                        <a:t>聚焦内容</a:t>
                      </a:r>
                    </a:p>
                  </a:txBody>
                  <a:tcPr anchor="ctr"/>
                </a:tc>
                <a:tc>
                  <a:txBody>
                    <a:bodyPr/>
                    <a:lstStyle/>
                    <a:p>
                      <a:pPr algn="l"/>
                      <a:r>
                        <a:rPr lang="zh-CN" altLang="en-US" sz="1200" dirty="0"/>
                        <a:t>生成式：</a:t>
                      </a:r>
                      <a:r>
                        <a:rPr lang="zh-CN" altLang="en-US" sz="1200" kern="1200" dirty="0">
                          <a:effectLst/>
                        </a:rPr>
                        <a:t>将文本指令转换为高质量视频内容，侧重于文本到视频的生成，而不涉及用户交互</a:t>
                      </a:r>
                      <a:endParaRPr lang="zh-CN" altLang="en-US" sz="1200" dirty="0"/>
                    </a:p>
                  </a:txBody>
                  <a:tcPr anchor="ctr"/>
                </a:tc>
                <a:tc>
                  <a:txBody>
                    <a:bodyPr/>
                    <a:lstStyle/>
                    <a:p>
                      <a:pPr algn="l"/>
                      <a:r>
                        <a:rPr lang="zh-CN" altLang="en-US" sz="1200" kern="1200" dirty="0">
                          <a:effectLst/>
                        </a:rPr>
                        <a:t>交互式：创建可交互、可玩的虚拟环境，强调用户通过潜在动作与生成环境的互动，生成动态可控的虚拟世界。</a:t>
                      </a:r>
                      <a:endParaRPr lang="zh-CN" altLang="en-US" sz="1200" dirty="0"/>
                    </a:p>
                  </a:txBody>
                  <a:tcPr anchor="ctr"/>
                </a:tc>
                <a:tc>
                  <a:txBody>
                    <a:bodyPr/>
                    <a:lstStyle/>
                    <a:p>
                      <a:pPr algn="l"/>
                      <a:r>
                        <a:rPr lang="zh-CN" altLang="en-US" sz="1200" dirty="0"/>
                        <a:t>模型学习：强调模型学习隐藏信息能力，隐空间更加强大能够具备丰富的表征能力。</a:t>
                      </a:r>
                    </a:p>
                  </a:txBody>
                  <a:tcPr anchor="ctr"/>
                </a:tc>
                <a:extLst>
                  <a:ext uri="{0D108BD9-81ED-4DB2-BD59-A6C34878D82A}">
                    <a16:rowId xmlns:a16="http://schemas.microsoft.com/office/drawing/2014/main" val="3069152738"/>
                  </a:ext>
                </a:extLst>
              </a:tr>
              <a:tr h="370840">
                <a:tc>
                  <a:txBody>
                    <a:bodyPr/>
                    <a:lstStyle/>
                    <a:p>
                      <a:pPr algn="l"/>
                      <a:r>
                        <a:rPr lang="zh-CN" altLang="en-US" sz="1200" dirty="0"/>
                        <a:t>输出内容</a:t>
                      </a:r>
                    </a:p>
                  </a:txBody>
                  <a:tcPr anchor="ctr"/>
                </a:tc>
                <a:tc>
                  <a:txBody>
                    <a:bodyPr/>
                    <a:lstStyle/>
                    <a:p>
                      <a:pPr algn="l"/>
                      <a:r>
                        <a:rPr lang="zh-CN" altLang="en-US" sz="1200" kern="1200" dirty="0">
                          <a:effectLst/>
                        </a:rPr>
                        <a:t>生成长时间 </a:t>
                      </a:r>
                      <a:r>
                        <a:rPr lang="en-US" altLang="zh-CN" sz="1200" kern="1200" dirty="0">
                          <a:effectLst/>
                        </a:rPr>
                        <a:t>60s</a:t>
                      </a:r>
                      <a:r>
                        <a:rPr lang="zh-CN" altLang="en-US" sz="1200" kern="1200" dirty="0">
                          <a:effectLst/>
                        </a:rPr>
                        <a:t> 的视频</a:t>
                      </a:r>
                      <a:endParaRPr lang="zh-CN" altLang="en-US" sz="1200" b="0" i="0" kern="1200" dirty="0">
                        <a:solidFill>
                          <a:schemeClr val="tx1"/>
                        </a:solidFill>
                        <a:effectLst/>
                        <a:latin typeface="+mn-lt"/>
                        <a:ea typeface="+mn-ea"/>
                        <a:cs typeface="+mn-cs"/>
                      </a:endParaRPr>
                    </a:p>
                  </a:txBody>
                  <a:tcPr anchor="ctr"/>
                </a:tc>
                <a:tc>
                  <a:txBody>
                    <a:bodyPr/>
                    <a:lstStyle/>
                    <a:p>
                      <a:pPr algn="l"/>
                      <a:r>
                        <a:rPr lang="zh-CN" altLang="en-US" sz="1200" kern="1200" dirty="0">
                          <a:effectLst/>
                        </a:rPr>
                        <a:t>提供动态、交互式的虚拟体验</a:t>
                      </a:r>
                      <a:endParaRPr lang="zh-CN" altLang="en-US" sz="1200" dirty="0"/>
                    </a:p>
                  </a:txBody>
                  <a:tcPr anchor="ctr"/>
                </a:tc>
                <a:tc>
                  <a:txBody>
                    <a:bodyPr/>
                    <a:lstStyle/>
                    <a:p>
                      <a:pPr algn="l"/>
                      <a:r>
                        <a:rPr lang="zh-CN" altLang="en-US" sz="1200" dirty="0"/>
                        <a:t>输出图像</a:t>
                      </a:r>
                      <a:r>
                        <a:rPr lang="en-US" altLang="zh-CN" sz="1200" dirty="0"/>
                        <a:t>/</a:t>
                      </a:r>
                      <a:r>
                        <a:rPr lang="zh-CN" altLang="en-US" sz="1200" dirty="0"/>
                        <a:t>视频的预测</a:t>
                      </a:r>
                      <a:r>
                        <a:rPr lang="en-US" altLang="zh-CN" sz="1200" dirty="0"/>
                        <a:t>/</a:t>
                      </a:r>
                      <a:r>
                        <a:rPr lang="zh-CN" altLang="en-US" sz="1200" dirty="0"/>
                        <a:t>分类概率</a:t>
                      </a:r>
                    </a:p>
                  </a:txBody>
                  <a:tcPr anchor="ctr"/>
                </a:tc>
                <a:extLst>
                  <a:ext uri="{0D108BD9-81ED-4DB2-BD59-A6C34878D82A}">
                    <a16:rowId xmlns:a16="http://schemas.microsoft.com/office/drawing/2014/main" val="3205094468"/>
                  </a:ext>
                </a:extLst>
              </a:tr>
              <a:tr h="370840">
                <a:tc>
                  <a:txBody>
                    <a:bodyPr/>
                    <a:lstStyle/>
                    <a:p>
                      <a:pPr algn="l"/>
                      <a:endParaRPr lang="zh-CN" altLang="en-US" sz="1200" dirty="0"/>
                    </a:p>
                  </a:txBody>
                  <a:tcPr anchor="ctr"/>
                </a:tc>
                <a:tc>
                  <a:txBody>
                    <a:bodyPr/>
                    <a:lstStyle/>
                    <a:p>
                      <a:pPr algn="l"/>
                      <a:endParaRPr lang="zh-CN" altLang="en-US" sz="1200" b="0" i="0" kern="1200" dirty="0">
                        <a:solidFill>
                          <a:schemeClr val="tx1"/>
                        </a:solidFill>
                        <a:effectLst/>
                        <a:latin typeface="+mn-lt"/>
                        <a:ea typeface="+mn-ea"/>
                        <a:cs typeface="+mn-cs"/>
                      </a:endParaRPr>
                    </a:p>
                  </a:txBody>
                  <a:tcPr anchor="ctr"/>
                </a:tc>
                <a:tc>
                  <a:txBody>
                    <a:bodyPr/>
                    <a:lstStyle/>
                    <a:p>
                      <a:pPr algn="l"/>
                      <a:endParaRPr lang="zh-CN" altLang="en-US" sz="1200"/>
                    </a:p>
                  </a:txBody>
                  <a:tcPr anchor="ctr"/>
                </a:tc>
                <a:tc>
                  <a:txBody>
                    <a:bodyPr/>
                    <a:lstStyle/>
                    <a:p>
                      <a:pPr algn="l"/>
                      <a:endParaRPr lang="zh-CN" altLang="en-US" sz="1200" dirty="0"/>
                    </a:p>
                  </a:txBody>
                  <a:tcPr anchor="ctr"/>
                </a:tc>
                <a:extLst>
                  <a:ext uri="{0D108BD9-81ED-4DB2-BD59-A6C34878D82A}">
                    <a16:rowId xmlns:a16="http://schemas.microsoft.com/office/drawing/2014/main" val="528613153"/>
                  </a:ext>
                </a:extLst>
              </a:tr>
              <a:tr h="370840">
                <a:tc>
                  <a:txBody>
                    <a:bodyPr/>
                    <a:lstStyle/>
                    <a:p>
                      <a:pPr algn="l"/>
                      <a:endParaRPr lang="zh-CN" altLang="en-US" sz="1200" dirty="0"/>
                    </a:p>
                  </a:txBody>
                  <a:tcPr anchor="ctr"/>
                </a:tc>
                <a:tc>
                  <a:txBody>
                    <a:bodyPr/>
                    <a:lstStyle/>
                    <a:p>
                      <a:pPr algn="l"/>
                      <a:endParaRPr lang="zh-CN" altLang="en-US" sz="1200" b="0" i="0" kern="1200" dirty="0">
                        <a:solidFill>
                          <a:schemeClr val="tx1"/>
                        </a:solidFill>
                        <a:effectLst/>
                        <a:latin typeface="+mn-lt"/>
                        <a:ea typeface="+mn-ea"/>
                        <a:cs typeface="+mn-cs"/>
                      </a:endParaRPr>
                    </a:p>
                  </a:txBody>
                  <a:tcPr anchor="ctr"/>
                </a:tc>
                <a:tc>
                  <a:txBody>
                    <a:bodyPr/>
                    <a:lstStyle/>
                    <a:p>
                      <a:pPr algn="l"/>
                      <a:endParaRPr lang="zh-CN" altLang="en-US" sz="1200"/>
                    </a:p>
                  </a:txBody>
                  <a:tcPr anchor="ctr"/>
                </a:tc>
                <a:tc>
                  <a:txBody>
                    <a:bodyPr/>
                    <a:lstStyle/>
                    <a:p>
                      <a:pPr algn="l"/>
                      <a:endParaRPr lang="zh-CN" altLang="en-US" sz="1200" dirty="0"/>
                    </a:p>
                  </a:txBody>
                  <a:tcPr anchor="ctr"/>
                </a:tc>
                <a:extLst>
                  <a:ext uri="{0D108BD9-81ED-4DB2-BD59-A6C34878D82A}">
                    <a16:rowId xmlns:a16="http://schemas.microsoft.com/office/drawing/2014/main" val="326535666"/>
                  </a:ext>
                </a:extLst>
              </a:tr>
            </a:tbl>
          </a:graphicData>
        </a:graphic>
      </p:graphicFrame>
    </p:spTree>
    <p:extLst>
      <p:ext uri="{BB962C8B-B14F-4D97-AF65-F5344CB8AC3E}">
        <p14:creationId xmlns:p14="http://schemas.microsoft.com/office/powerpoint/2010/main" val="390576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C8FDC-D593-054A-AE3D-823C202F97B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256DAC-02A1-CB4C-BADC-A715DFF4F580}"/>
              </a:ext>
            </a:extLst>
          </p:cNvPr>
          <p:cNvSpPr>
            <a:spLocks noGrp="1"/>
          </p:cNvSpPr>
          <p:nvPr>
            <p:ph sz="half" idx="1"/>
          </p:nvPr>
        </p:nvSpPr>
        <p:spPr/>
        <p:txBody>
          <a:bodyPr/>
          <a:lstStyle/>
          <a:p>
            <a:r>
              <a:rPr lang="zh-CN" altLang="en-US" b="1" dirty="0"/>
              <a:t>没有人真的认为</a:t>
            </a:r>
            <a:r>
              <a:rPr lang="en-US" altLang="zh-CN" b="1" dirty="0"/>
              <a:t>Sora</a:t>
            </a:r>
            <a:r>
              <a:rPr lang="zh-CN" altLang="en-US" b="1" dirty="0"/>
              <a:t>在推理时有一个物理引擎在循环中。</a:t>
            </a:r>
            <a:r>
              <a:rPr lang="zh-CN" altLang="en-US" dirty="0"/>
              <a:t>换句话说，作为一个</a:t>
            </a:r>
            <a:r>
              <a:rPr lang="en-US" altLang="zh-CN" dirty="0"/>
              <a:t>DiT</a:t>
            </a:r>
            <a:r>
              <a:rPr lang="zh-CN" altLang="en-US" dirty="0"/>
              <a:t>模型，它不会在生成视频时调用</a:t>
            </a:r>
            <a:r>
              <a:rPr lang="zh-CN" altLang="en-US" b="1" dirty="0"/>
              <a:t>虚幻引擎</a:t>
            </a:r>
            <a:r>
              <a:rPr lang="zh-CN" altLang="en-US" dirty="0"/>
              <a:t>。</a:t>
            </a:r>
            <a:endParaRPr kumimoji="1" lang="zh-CN" altLang="en-US" dirty="0"/>
          </a:p>
        </p:txBody>
      </p:sp>
      <p:sp>
        <p:nvSpPr>
          <p:cNvPr id="4" name="内容占位符 3">
            <a:extLst>
              <a:ext uri="{FF2B5EF4-FFF2-40B4-BE49-F238E27FC236}">
                <a16:creationId xmlns:a16="http://schemas.microsoft.com/office/drawing/2014/main" id="{0B4CA51C-4118-9E4F-A63C-62B1BC93A80A}"/>
              </a:ext>
            </a:extLst>
          </p:cNvPr>
          <p:cNvSpPr>
            <a:spLocks noGrp="1"/>
          </p:cNvSpPr>
          <p:nvPr>
            <p:ph sz="half" idx="10"/>
          </p:nvPr>
        </p:nvSpPr>
        <p:spPr/>
        <p:txBody>
          <a:bodyPr/>
          <a:lstStyle/>
          <a:p>
            <a:r>
              <a:rPr lang="en-US" altLang="zh-CN" b="1" dirty="0"/>
              <a:t>Sora </a:t>
            </a:r>
            <a:r>
              <a:rPr lang="zh-CN" altLang="en-US" b="1" dirty="0"/>
              <a:t>是否真的从 </a:t>
            </a:r>
            <a:r>
              <a:rPr lang="en-US" altLang="zh-CN" b="1" dirty="0"/>
              <a:t>2D </a:t>
            </a:r>
            <a:r>
              <a:rPr lang="zh-CN" altLang="en-US" b="1" dirty="0"/>
              <a:t>视频中归纳出物理定律？</a:t>
            </a:r>
            <a:r>
              <a:rPr lang="zh-CN" altLang="en-US" dirty="0"/>
              <a:t>如上所述，这可能看起来很荒谬。游戏引擎通常也不模拟这些法则。虽然它们可能会模拟热效应（火灾、爆炸）和做功（物体克服摩擦力移动），但这些模拟通常是高度抽象的，并不严格遵守热力学方程。他们根本不需要这样做，因为他们的重点是渲染场景的视觉和交互可信度，而不是严格的物理准确性。</a:t>
            </a:r>
            <a:endParaRPr lang="en-US" altLang="zh-CN" dirty="0"/>
          </a:p>
        </p:txBody>
      </p:sp>
    </p:spTree>
    <p:extLst>
      <p:ext uri="{BB962C8B-B14F-4D97-AF65-F5344CB8AC3E}">
        <p14:creationId xmlns:p14="http://schemas.microsoft.com/office/powerpoint/2010/main" val="334642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48BA54-5DBD-764F-8DD2-24B5B3153FA0}"/>
              </a:ext>
            </a:extLst>
          </p:cNvPr>
          <p:cNvSpPr>
            <a:spLocks noGrp="1"/>
          </p:cNvSpPr>
          <p:nvPr>
            <p:ph type="title"/>
          </p:nvPr>
        </p:nvSpPr>
        <p:spPr/>
        <p:txBody>
          <a:bodyPr/>
          <a:lstStyle/>
          <a:p>
            <a:r>
              <a:rPr lang="zh-CN" altLang="en-US" dirty="0"/>
              <a:t>直观物理学（</a:t>
            </a:r>
            <a:r>
              <a:rPr lang="en-US" altLang="zh-CN" dirty="0"/>
              <a:t>Intuitive physics</a:t>
            </a:r>
            <a:r>
              <a:rPr lang="zh-CN" altLang="en-US" dirty="0"/>
              <a:t>）</a:t>
            </a:r>
            <a:endParaRPr kumimoji="1" lang="zh-CN" altLang="en-US" dirty="0"/>
          </a:p>
        </p:txBody>
      </p:sp>
      <p:sp>
        <p:nvSpPr>
          <p:cNvPr id="9" name="内容占位符 8">
            <a:extLst>
              <a:ext uri="{FF2B5EF4-FFF2-40B4-BE49-F238E27FC236}">
                <a16:creationId xmlns:a16="http://schemas.microsoft.com/office/drawing/2014/main" id="{06501195-8AFF-5A4D-A9E9-B4C7BC41232E}"/>
              </a:ext>
            </a:extLst>
          </p:cNvPr>
          <p:cNvSpPr>
            <a:spLocks noGrp="1"/>
          </p:cNvSpPr>
          <p:nvPr>
            <p:ph sz="half" idx="1"/>
          </p:nvPr>
        </p:nvSpPr>
        <p:spPr/>
        <p:txBody>
          <a:bodyPr/>
          <a:lstStyle/>
          <a:p>
            <a:r>
              <a:rPr lang="zh-CN" altLang="en-US" dirty="0"/>
              <a:t>心理学中的直观物理学，我们提出了一个</a:t>
            </a:r>
            <a:r>
              <a:rPr lang="zh-CN" altLang="en-US" b="1" dirty="0"/>
              <a:t>重要的点</a:t>
            </a:r>
            <a:r>
              <a:rPr lang="zh-CN" altLang="en-US" dirty="0"/>
              <a:t>：</a:t>
            </a:r>
            <a:r>
              <a:rPr lang="zh-CN" altLang="en-US" b="1" dirty="0"/>
              <a:t>对物理场景进行心理模拟，与仅仅表示物理世界的各个方面（例如几何形状）之间存在表面上的区别，这个区别在讨论像视频生成模型这样的神经网络的能力时非常重要。</a:t>
            </a:r>
            <a:br>
              <a:rPr lang="zh-CN" altLang="en-US" dirty="0"/>
            </a:br>
            <a:r>
              <a:rPr lang="en-US" altLang="zh-CN" dirty="0"/>
              <a:t>IPE</a:t>
            </a:r>
            <a:r>
              <a:rPr lang="zh-CN" altLang="en-US" dirty="0"/>
              <a:t>类似于计算机游戏中的物理引擎，它基于不完全准确的物理原理，通过随机模拟来预测物理现象。根据这种观点，当我们观察物理场景时，会根据质量、摩擦、弹性等感知证据构建对物体、属性和作用力的心理表征，然后运行内部模拟来预测接下来会发生什么。然而，关于</a:t>
            </a:r>
            <a:r>
              <a:rPr lang="en-US" altLang="zh-CN" dirty="0"/>
              <a:t>IPE</a:t>
            </a:r>
            <a:r>
              <a:rPr lang="zh-CN" altLang="en-US" dirty="0"/>
              <a:t>假设也存在</a:t>
            </a:r>
            <a:r>
              <a:rPr lang="zh-CN" altLang="en-US" b="1" dirty="0"/>
              <a:t>争议</a:t>
            </a:r>
            <a:r>
              <a:rPr lang="zh-CN" altLang="en-US" dirty="0"/>
              <a:t>。批评者指出，人类的物理推理有时会偏离</a:t>
            </a:r>
            <a:r>
              <a:rPr lang="en-US" altLang="zh-CN" dirty="0"/>
              <a:t>IPE</a:t>
            </a:r>
            <a:r>
              <a:rPr lang="zh-CN" altLang="en-US" dirty="0"/>
              <a:t>式模拟预测，包括系统偏差和错误以及对视觉捷径的依赖等。一些人认为，非牛顿心理模型、深度学习模型可能更好地解释人类对物理的直觉。</a:t>
            </a:r>
          </a:p>
        </p:txBody>
      </p:sp>
    </p:spTree>
    <p:extLst>
      <p:ext uri="{BB962C8B-B14F-4D97-AF65-F5344CB8AC3E}">
        <p14:creationId xmlns:p14="http://schemas.microsoft.com/office/powerpoint/2010/main" val="100009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A700A-D26C-A04A-B622-30757BF838FA}"/>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EC789465-C97F-F947-A8D7-D83EE27593C4}"/>
              </a:ext>
            </a:extLst>
          </p:cNvPr>
          <p:cNvSpPr>
            <a:spLocks noGrp="1"/>
          </p:cNvSpPr>
          <p:nvPr>
            <p:ph sz="half" idx="1"/>
          </p:nvPr>
        </p:nvSpPr>
        <p:spPr/>
        <p:txBody>
          <a:bodyPr/>
          <a:lstStyle/>
          <a:p>
            <a:r>
              <a:rPr lang="zh-CN" altLang="en-US" b="1" dirty="0"/>
              <a:t>世界模型（</a:t>
            </a:r>
            <a:r>
              <a:rPr lang="en-US" altLang="zh-CN" b="1" dirty="0"/>
              <a:t>World models</a:t>
            </a:r>
            <a:r>
              <a:rPr lang="zh-CN" altLang="en-US" b="1" dirty="0"/>
              <a:t>）</a:t>
            </a:r>
            <a:r>
              <a:rPr lang="zh-CN" altLang="en-US" dirty="0"/>
              <a:t>的含义已经被淡化，以至于在实践中变得相当难以捉摸。在机器学习研究中，它主要起源于</a:t>
            </a:r>
            <a:r>
              <a:rPr lang="en-US" altLang="zh-CN" dirty="0"/>
              <a:t>20</a:t>
            </a:r>
            <a:r>
              <a:rPr lang="zh-CN" altLang="en-US" dirty="0"/>
              <a:t>世纪</a:t>
            </a:r>
            <a:r>
              <a:rPr lang="en-US" altLang="zh-CN" dirty="0"/>
              <a:t>90</a:t>
            </a:r>
            <a:r>
              <a:rPr lang="zh-CN" altLang="en-US" dirty="0"/>
              <a:t>年代</a:t>
            </a:r>
            <a:r>
              <a:rPr lang="en-US" altLang="zh-CN" dirty="0"/>
              <a:t>Juergen </a:t>
            </a:r>
            <a:r>
              <a:rPr lang="en-US" altLang="zh-CN" dirty="0" err="1"/>
              <a:t>Schmidhuber</a:t>
            </a:r>
            <a:r>
              <a:rPr lang="zh-CN" altLang="en-US" dirty="0"/>
              <a:t>实验室的强化学习文献。在这种情况下，世界模型指的是</a:t>
            </a:r>
            <a:r>
              <a:rPr lang="zh-CN" altLang="en-US" b="1" dirty="0"/>
              <a:t>智能体对其交互的外部环境的内部表示</a:t>
            </a:r>
            <a:r>
              <a:rPr lang="zh-CN" altLang="en-US" dirty="0"/>
              <a:t>。具体来说，给定环境状态和智能体行动，世界模型可以预测智能体采取该行动后环境的未来状态。</a:t>
            </a:r>
            <a:br>
              <a:rPr lang="zh-CN" altLang="en-US" dirty="0"/>
            </a:br>
            <a:r>
              <a:rPr lang="zh-CN" altLang="en-US" dirty="0"/>
              <a:t>在</a:t>
            </a:r>
            <a:r>
              <a:rPr lang="en-US" altLang="zh-CN" dirty="0"/>
              <a:t>2018</a:t>
            </a:r>
            <a:r>
              <a:rPr lang="zh-CN" altLang="en-US" dirty="0"/>
              <a:t>年</a:t>
            </a:r>
            <a:r>
              <a:rPr lang="en-US" altLang="zh-CN" dirty="0"/>
              <a:t>Ha</a:t>
            </a:r>
            <a:r>
              <a:rPr lang="zh-CN" altLang="en-US" dirty="0"/>
              <a:t>和</a:t>
            </a:r>
            <a:r>
              <a:rPr lang="en-US" altLang="zh-CN" dirty="0" err="1"/>
              <a:t>Schmidhuber</a:t>
            </a:r>
            <a:r>
              <a:rPr lang="zh-CN" altLang="en-US" dirty="0"/>
              <a:t>发表的世界模型论文中，他们提出世界模型包括一个感官组件，它处理原始观察结果，并将它们压缩成一个紧凑的编码。具体来说，基于</a:t>
            </a:r>
            <a:r>
              <a:rPr lang="en-US" altLang="zh-CN" dirty="0"/>
              <a:t>RNN</a:t>
            </a:r>
            <a:r>
              <a:rPr lang="zh-CN" altLang="en-US" dirty="0"/>
              <a:t>的世界模型被训练为在智能体之前的经验条件下，内部模拟并预测未来的潜在观察编码、奖励和终止信号（完成状态）。</a:t>
            </a:r>
            <a:br>
              <a:rPr lang="zh-CN" altLang="en-US" dirty="0"/>
            </a:br>
            <a:endParaRPr lang="zh-CN" altLang="en-US" dirty="0"/>
          </a:p>
        </p:txBody>
      </p:sp>
    </p:spTree>
    <p:extLst>
      <p:ext uri="{BB962C8B-B14F-4D97-AF65-F5344CB8AC3E}">
        <p14:creationId xmlns:p14="http://schemas.microsoft.com/office/powerpoint/2010/main" val="48797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总之，人们使用“世界模型”一词的方式略有不同。无论是生成模型、强化模型，还是</a:t>
            </a:r>
            <a:r>
              <a:rPr lang="en-US" altLang="zh-CN" dirty="0"/>
              <a:t>JEPA</a:t>
            </a:r>
            <a:r>
              <a:rPr lang="zh-CN" altLang="en-US" dirty="0"/>
              <a:t>模型，都</a:t>
            </a:r>
            <a:r>
              <a:rPr lang="zh-CN" altLang="en-US" b="1" dirty="0"/>
              <a:t>没有达到</a:t>
            </a:r>
            <a:r>
              <a:rPr lang="zh-CN" altLang="en-US" dirty="0"/>
              <a:t>因果推理文献中“世界模型”这一</a:t>
            </a:r>
            <a:r>
              <a:rPr lang="zh-CN" altLang="en-US" b="1" dirty="0"/>
              <a:t>强因果概念</a:t>
            </a:r>
            <a:r>
              <a:rPr lang="zh-CN" altLang="en-US" dirty="0"/>
              <a:t>所设定的高标准。</a:t>
            </a:r>
            <a:endParaRPr lang="en-US" altLang="zh-CN" dirty="0"/>
          </a:p>
          <a:p>
            <a:r>
              <a:rPr lang="zh-CN" altLang="en-US" dirty="0"/>
              <a:t>这引发了</a:t>
            </a:r>
            <a:r>
              <a:rPr lang="zh-CN" altLang="en-US" b="1" dirty="0"/>
              <a:t>一系列问题</a:t>
            </a:r>
            <a:r>
              <a:rPr lang="zh-CN" altLang="en-US" dirty="0"/>
              <a:t>：基于潜在扩散的图像生成模型实际上</a:t>
            </a:r>
            <a:r>
              <a:rPr lang="zh-CN" altLang="en-US" b="1" dirty="0"/>
              <a:t>编码了哪些信息</a:t>
            </a:r>
            <a:r>
              <a:rPr lang="zh-CN" altLang="en-US" dirty="0"/>
              <a:t>？</a:t>
            </a:r>
            <a:r>
              <a:rPr lang="zh-CN" altLang="en-US" b="1" dirty="0"/>
              <a:t>是仅仅编码了图像表面的启发式信息，还是编码了视觉场景的潜在变量，比如</a:t>
            </a:r>
            <a:r>
              <a:rPr lang="en-US" altLang="zh-CN" b="1" dirty="0"/>
              <a:t>3D</a:t>
            </a:r>
            <a:r>
              <a:rPr lang="zh-CN" altLang="en-US" b="1" dirty="0"/>
              <a:t>几何结构？</a:t>
            </a:r>
            <a:br>
              <a:rPr lang="zh-CN" altLang="en-US" dirty="0"/>
            </a:br>
            <a:r>
              <a:rPr lang="zh-CN" altLang="en-US" dirty="0"/>
              <a:t>这项研究仅仅</a:t>
            </a:r>
            <a:r>
              <a:rPr lang="zh-CN" altLang="en-US" b="1" dirty="0"/>
              <a:t>表明物理属性的信息可以从模型的激活中解码出来，并不意味着这些信息在模型行为上具有因果效力。</a:t>
            </a:r>
            <a:endParaRPr lang="en-US" altLang="zh-CN" b="1" dirty="0"/>
          </a:p>
          <a:p>
            <a:r>
              <a:rPr lang="zh-CN" altLang="en-US" dirty="0"/>
              <a:t>总之，对潜在扩散模型的探测和干预研究表明，它们确实</a:t>
            </a:r>
            <a:r>
              <a:rPr lang="zh-CN" altLang="en-US" b="1" dirty="0"/>
              <a:t>能表示视觉场景</a:t>
            </a:r>
            <a:r>
              <a:rPr lang="en-US" altLang="zh-CN" b="1" dirty="0"/>
              <a:t>3D</a:t>
            </a:r>
            <a:r>
              <a:rPr lang="zh-CN" altLang="en-US" b="1" dirty="0"/>
              <a:t>几何的一些特征</a:t>
            </a:r>
            <a:r>
              <a:rPr lang="zh-CN" altLang="en-US" dirty="0"/>
              <a:t>，这与它们原则上可以学习至少有限程度的“世界模型”的假设是一致的。它们的潜在空间编码了</a:t>
            </a:r>
            <a:r>
              <a:rPr lang="zh-CN" altLang="en-US" b="1" dirty="0"/>
              <a:t>结构保持、因果</a:t>
            </a:r>
            <a:r>
              <a:rPr lang="zh-CN" altLang="en-US" dirty="0"/>
              <a:t>有效的信息，这些信息</a:t>
            </a:r>
            <a:r>
              <a:rPr lang="zh-CN" altLang="en-US" b="1" dirty="0"/>
              <a:t>超越了像素空间的表面统计数据</a:t>
            </a:r>
            <a:r>
              <a:rPr lang="zh-CN" altLang="en-US" dirty="0"/>
              <a:t>。这是解决关于</a:t>
            </a:r>
            <a:r>
              <a:rPr lang="en-US" altLang="zh-CN" dirty="0"/>
              <a:t>Sora</a:t>
            </a:r>
            <a:r>
              <a:rPr lang="zh-CN" altLang="en-US" dirty="0"/>
              <a:t>和模拟假说的猜测的重要线索。</a:t>
            </a:r>
            <a:br>
              <a:rPr lang="zh-CN" altLang="en-US" dirty="0"/>
            </a:br>
            <a:br>
              <a:rPr lang="zh-CN" altLang="en-US" dirty="0"/>
            </a:br>
            <a:endParaRPr kumimoji="1" lang="zh-CN" altLang="en-US" dirty="0"/>
          </a:p>
        </p:txBody>
      </p:sp>
    </p:spTree>
    <p:extLst>
      <p:ext uri="{BB962C8B-B14F-4D97-AF65-F5344CB8AC3E}">
        <p14:creationId xmlns:p14="http://schemas.microsoft.com/office/powerpoint/2010/main" val="297807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F71AB8A-0B9B-5448-915D-D31C3FD468CD}"/>
              </a:ext>
            </a:extLst>
          </p:cNvPr>
          <p:cNvSpPr>
            <a:spLocks noGrp="1"/>
          </p:cNvSpPr>
          <p:nvPr>
            <p:ph type="title"/>
          </p:nvPr>
        </p:nvSpPr>
        <p:spPr/>
        <p:txBody>
          <a:bodyPr/>
          <a:lstStyle/>
          <a:p>
            <a:r>
              <a:rPr lang="en-US" altLang="zh-CN" b="0" dirty="0"/>
              <a:t>▲AI</a:t>
            </a:r>
            <a:r>
              <a:rPr lang="zh-CN" altLang="en-US" b="0" dirty="0"/>
              <a:t>生成的图像中存在的物理不一致性</a:t>
            </a:r>
            <a:endParaRPr lang="zh-CN" altLang="en-US" dirty="0"/>
          </a:p>
        </p:txBody>
      </p:sp>
      <p:sp>
        <p:nvSpPr>
          <p:cNvPr id="6" name="内容占位符 5">
            <a:extLst>
              <a:ext uri="{FF2B5EF4-FFF2-40B4-BE49-F238E27FC236}">
                <a16:creationId xmlns:a16="http://schemas.microsoft.com/office/drawing/2014/main" id="{F5A51779-2E17-0749-B9AF-882FDAC8AAE7}"/>
              </a:ext>
            </a:extLst>
          </p:cNvPr>
          <p:cNvSpPr>
            <a:spLocks noGrp="1"/>
          </p:cNvSpPr>
          <p:nvPr>
            <p:ph sz="half" idx="1"/>
          </p:nvPr>
        </p:nvSpPr>
        <p:spPr/>
        <p:txBody>
          <a:bodyPr/>
          <a:lstStyle/>
          <a:p>
            <a:r>
              <a:rPr lang="zh-CN" altLang="en-US" b="1" dirty="0"/>
              <a:t>这并不意味着潜在扩散模型能完美地表示视觉场景的各个方面的三维几何。</a:t>
            </a:r>
            <a:r>
              <a:rPr lang="zh-CN" altLang="en-US" dirty="0"/>
              <a:t>实际上，经过训练的人眼通常可以注意到输出中的各种缺陷，物理不一致性甚至可以通过分类器进行量化，就像</a:t>
            </a:r>
            <a:r>
              <a:rPr lang="en-US" altLang="zh-CN" dirty="0"/>
              <a:t>Sarker</a:t>
            </a:r>
            <a:r>
              <a:rPr lang="zh-CN" altLang="en-US" dirty="0"/>
              <a:t>等人（</a:t>
            </a:r>
            <a:r>
              <a:rPr lang="en-US" altLang="zh-CN" dirty="0"/>
              <a:t>2023</a:t>
            </a:r>
            <a:r>
              <a:rPr lang="zh-CN" altLang="en-US" dirty="0"/>
              <a:t>年）所做的那样。这些不一致性包括物体及其阴影的错位，以及违反投影几何学的情况，例如线条未能正确地收敛到消失点或不遵循线性透视：</a:t>
            </a:r>
          </a:p>
        </p:txBody>
      </p:sp>
      <p:pic>
        <p:nvPicPr>
          <p:cNvPr id="7" name="图片 6">
            <a:extLst>
              <a:ext uri="{FF2B5EF4-FFF2-40B4-BE49-F238E27FC236}">
                <a16:creationId xmlns:a16="http://schemas.microsoft.com/office/drawing/2014/main" id="{53AFDE23-524E-B04D-9A83-D084ADE68EC3}"/>
              </a:ext>
            </a:extLst>
          </p:cNvPr>
          <p:cNvPicPr>
            <a:picLocks noChangeAspect="1"/>
          </p:cNvPicPr>
          <p:nvPr/>
        </p:nvPicPr>
        <p:blipFill>
          <a:blip r:embed="rId2"/>
          <a:stretch>
            <a:fillRect/>
          </a:stretch>
        </p:blipFill>
        <p:spPr>
          <a:xfrm>
            <a:off x="2753464" y="3538701"/>
            <a:ext cx="6858000" cy="2933700"/>
          </a:xfrm>
          <a:prstGeom prst="rect">
            <a:avLst/>
          </a:prstGeom>
        </p:spPr>
      </p:pic>
    </p:spTree>
    <p:extLst>
      <p:ext uri="{BB962C8B-B14F-4D97-AF65-F5344CB8AC3E}">
        <p14:creationId xmlns:p14="http://schemas.microsoft.com/office/powerpoint/2010/main" val="23052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6AD217-1C02-CE42-9B05-04471D29C42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C8311B84-DF15-644E-BFEF-B6D327E411C7}"/>
              </a:ext>
            </a:extLst>
          </p:cNvPr>
          <p:cNvSpPr>
            <a:spLocks noGrp="1"/>
          </p:cNvSpPr>
          <p:nvPr>
            <p:ph sz="half" idx="1"/>
          </p:nvPr>
        </p:nvSpPr>
        <p:spPr/>
        <p:txBody>
          <a:bodyPr/>
          <a:lstStyle/>
          <a:p>
            <a:r>
              <a:rPr lang="zh-CN" altLang="en-US" b="1" dirty="0"/>
              <a:t>与直观物理引擎模型不同</a:t>
            </a:r>
            <a:r>
              <a:rPr lang="zh-CN" altLang="en-US" dirty="0"/>
              <a:t>，</a:t>
            </a:r>
            <a:r>
              <a:rPr lang="en-US" altLang="zh-CN" dirty="0"/>
              <a:t>Sora</a:t>
            </a:r>
            <a:r>
              <a:rPr lang="zh-CN" altLang="en-US" dirty="0"/>
              <a:t>没有专门的感知、预测和决策模块，需要像物理引擎这样的接口；它只是一个高维空间，其中潜在表示经历跨层的连续变换。</a:t>
            </a:r>
            <a:r>
              <a:rPr lang="en-US" altLang="zh-CN" b="1" dirty="0"/>
              <a:t>Sora</a:t>
            </a:r>
            <a:r>
              <a:rPr lang="zh-CN" altLang="en-US" b="1" dirty="0"/>
              <a:t>也与</a:t>
            </a:r>
            <a:r>
              <a:rPr lang="en-US" altLang="zh-CN" b="1" dirty="0"/>
              <a:t>Ha</a:t>
            </a:r>
            <a:r>
              <a:rPr lang="zh-CN" altLang="en-US" b="1" dirty="0"/>
              <a:t>和</a:t>
            </a:r>
            <a:r>
              <a:rPr lang="en-US" altLang="zh-CN" b="1" dirty="0"/>
              <a:t>Schmidhuber</a:t>
            </a:r>
            <a:r>
              <a:rPr lang="zh-CN" altLang="en-US" b="1" dirty="0"/>
              <a:t>的世界模型大不相同</a:t>
            </a:r>
            <a:r>
              <a:rPr lang="zh-CN" altLang="en-US" dirty="0"/>
              <a:t>。它不基于离散动作、观察和奖励信号的历史来运行模拟。</a:t>
            </a:r>
            <a:endParaRPr lang="en-US" altLang="zh-CN" dirty="0"/>
          </a:p>
          <a:p>
            <a:r>
              <a:rPr lang="zh-CN" altLang="en-US" dirty="0"/>
              <a:t>这表明</a:t>
            </a:r>
            <a:r>
              <a:rPr lang="en-US" altLang="zh-CN" dirty="0"/>
              <a:t>Sora</a:t>
            </a:r>
            <a:r>
              <a:rPr lang="zh-CN" altLang="en-US" dirty="0"/>
              <a:t>模仿了一个智能体（“可控”角色）的政策，就像离线强化学习一样。但这里没有传统意义上的“策略”</a:t>
            </a:r>
            <a:r>
              <a:rPr lang="en-US" altLang="zh-CN" dirty="0"/>
              <a:t>——</a:t>
            </a:r>
            <a:r>
              <a:rPr lang="zh-CN" altLang="en-US" dirty="0"/>
              <a:t>或者说代理、动作、奖励。</a:t>
            </a:r>
            <a:r>
              <a:rPr lang="zh-CN" altLang="en-US" b="1" dirty="0"/>
              <a:t>与</a:t>
            </a:r>
            <a:r>
              <a:rPr lang="en-US" altLang="zh-CN" b="1" dirty="0"/>
              <a:t>Genie</a:t>
            </a:r>
            <a:r>
              <a:rPr lang="zh-CN" altLang="en-US" b="1" dirty="0"/>
              <a:t>不同</a:t>
            </a:r>
            <a:r>
              <a:rPr lang="zh-CN" altLang="en-US" dirty="0"/>
              <a:t>，</a:t>
            </a:r>
            <a:r>
              <a:rPr lang="en-US" altLang="zh-CN" b="1" dirty="0"/>
              <a:t>Sora</a:t>
            </a:r>
            <a:r>
              <a:rPr lang="zh-CN" altLang="en-US" b="1" dirty="0"/>
              <a:t>没有接受过从视频中诱发潜在动作的训练，并且其输出也不以此类动作为条件。</a:t>
            </a:r>
            <a:br>
              <a:rPr lang="zh-CN" altLang="en-US" dirty="0"/>
            </a:br>
            <a:endParaRPr lang="zh-CN" altLang="en-US" dirty="0"/>
          </a:p>
        </p:txBody>
      </p:sp>
    </p:spTree>
    <p:extLst>
      <p:ext uri="{BB962C8B-B14F-4D97-AF65-F5344CB8AC3E}">
        <p14:creationId xmlns:p14="http://schemas.microsoft.com/office/powerpoint/2010/main" val="3470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D261375-B28B-D847-B370-A8DEF2667B5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4EB19EA-DFE4-6644-831F-850BE5EBE907}"/>
              </a:ext>
            </a:extLst>
          </p:cNvPr>
          <p:cNvSpPr>
            <a:spLocks noGrp="1"/>
          </p:cNvSpPr>
          <p:nvPr>
            <p:ph sz="half" idx="1"/>
          </p:nvPr>
        </p:nvSpPr>
        <p:spPr/>
        <p:txBody>
          <a:bodyPr/>
          <a:lstStyle/>
          <a:p>
            <a:r>
              <a:rPr lang="zh-CN" altLang="en-US" b="1" dirty="0"/>
              <a:t>定义</a:t>
            </a:r>
            <a:r>
              <a:rPr lang="en-US" altLang="zh-CN" b="1" dirty="0"/>
              <a:t>1</a:t>
            </a:r>
            <a:r>
              <a:rPr lang="zh-CN" altLang="en-US" b="1" dirty="0"/>
              <a:t>：一个可以对环境的元素和动态进行向前时间模拟，并且其预测是基于这些模拟的输出条件的系统。</a:t>
            </a:r>
            <a:r>
              <a:rPr lang="en-US" altLang="zh-CN" dirty="0"/>
              <a:t>Sora</a:t>
            </a:r>
            <a:r>
              <a:rPr lang="zh-CN" altLang="en-US" dirty="0"/>
              <a:t>对时空</a:t>
            </a:r>
            <a:r>
              <a:rPr lang="en-US" altLang="zh-CN" dirty="0"/>
              <a:t>Token</a:t>
            </a:r>
            <a:r>
              <a:rPr lang="zh-CN" altLang="en-US" dirty="0"/>
              <a:t>的预测是基于先前的时空</a:t>
            </a:r>
            <a:r>
              <a:rPr lang="en-US" altLang="zh-CN" dirty="0"/>
              <a:t>Token</a:t>
            </a:r>
            <a:r>
              <a:rPr lang="zh-CN" altLang="en-US" dirty="0"/>
              <a:t>序列进行的，它不涉及运行大量关于</a:t>
            </a:r>
            <a:r>
              <a:rPr lang="en-US" altLang="zh-CN" dirty="0"/>
              <a:t>2D</a:t>
            </a:r>
            <a:r>
              <a:rPr lang="zh-CN" altLang="en-US" dirty="0"/>
              <a:t>视频场景中所描绘的</a:t>
            </a:r>
            <a:r>
              <a:rPr lang="en-US" altLang="zh-CN" dirty="0"/>
              <a:t>3D</a:t>
            </a:r>
            <a:r>
              <a:rPr lang="zh-CN" altLang="en-US" dirty="0"/>
              <a:t>世界的向前时间模拟。它不会像传统搜索算法一样，通过运行多个内部模拟来预测合法移动，并根据结果调整下一步的预测。然而，我们不能完全排除</a:t>
            </a:r>
            <a:r>
              <a:rPr lang="en-US" altLang="zh-CN" dirty="0"/>
              <a:t>Sora</a:t>
            </a:r>
            <a:r>
              <a:rPr lang="zh-CN" altLang="en-US" dirty="0"/>
              <a:t>是一个“世界模拟器”的假设，或者稍微不那么严谨地说，它是一个“世界模型”，这个概念的弱意义是受到</a:t>
            </a:r>
            <a:r>
              <a:rPr lang="en-US" altLang="zh-CN" dirty="0"/>
              <a:t>Othello-GPT</a:t>
            </a:r>
            <a:r>
              <a:rPr lang="zh-CN" altLang="en-US" dirty="0"/>
              <a:t>等系统的启发。</a:t>
            </a:r>
            <a:br>
              <a:rPr lang="zh-CN" altLang="en-US" dirty="0"/>
            </a:br>
            <a:r>
              <a:rPr lang="zh-CN" altLang="en-US" b="1" dirty="0"/>
              <a:t>定义</a:t>
            </a:r>
            <a:r>
              <a:rPr lang="en-US" altLang="zh-CN" b="1" dirty="0"/>
              <a:t>2</a:t>
            </a:r>
            <a:r>
              <a:rPr lang="zh-CN" altLang="en-US" b="1" dirty="0"/>
              <a:t>：一种可学习其输入域（包括三维环境的物理属性等）属性的结构保留、因果效应表征的系统。</a:t>
            </a:r>
            <a:br>
              <a:rPr lang="zh-CN" altLang="en-US" dirty="0"/>
            </a:br>
            <a:r>
              <a:rPr lang="zh-CN" altLang="en-US" dirty="0"/>
              <a:t>我们在讨论</a:t>
            </a:r>
            <a:r>
              <a:rPr lang="en-US" altLang="zh-CN" dirty="0"/>
              <a:t>Sora</a:t>
            </a:r>
            <a:r>
              <a:rPr lang="zh-CN" altLang="en-US" dirty="0"/>
              <a:t>架构时提到的一点值得重温。与用于生成图像的潜在扩散模型一样，</a:t>
            </a:r>
            <a:r>
              <a:rPr lang="en-US" altLang="zh-CN" dirty="0"/>
              <a:t>Sora</a:t>
            </a:r>
            <a:r>
              <a:rPr lang="zh-CN" altLang="en-US" dirty="0"/>
              <a:t>的生成过程</a:t>
            </a:r>
            <a:r>
              <a:rPr lang="zh-CN" altLang="en-US" b="1" dirty="0"/>
              <a:t>并不是在像素空间中进行的</a:t>
            </a:r>
            <a:r>
              <a:rPr lang="zh-CN" altLang="en-US" dirty="0"/>
              <a:t>，而是在</a:t>
            </a:r>
            <a:r>
              <a:rPr lang="zh-CN" altLang="en-US" b="1" dirty="0"/>
              <a:t>潜在空间</a:t>
            </a:r>
            <a:r>
              <a:rPr lang="zh-CN" altLang="en-US" dirty="0"/>
              <a:t>中进行的，即</a:t>
            </a:r>
            <a:r>
              <a:rPr lang="zh-CN" altLang="en-US" b="1" dirty="0"/>
              <a:t>对时空斑块的潜在表征进行编码的空间</a:t>
            </a:r>
            <a:r>
              <a:rPr lang="zh-CN" altLang="en-US" dirty="0"/>
              <a:t>。</a:t>
            </a:r>
          </a:p>
        </p:txBody>
      </p:sp>
    </p:spTree>
    <p:extLst>
      <p:ext uri="{BB962C8B-B14F-4D97-AF65-F5344CB8AC3E}">
        <p14:creationId xmlns:p14="http://schemas.microsoft.com/office/powerpoint/2010/main" val="147226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FEA576-9387-4347-903B-95A100AFE5E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41A8926-5AD5-A04C-A393-9ABC5199CFFF}"/>
              </a:ext>
            </a:extLst>
          </p:cNvPr>
          <p:cNvSpPr>
            <a:spLocks noGrp="1"/>
          </p:cNvSpPr>
          <p:nvPr>
            <p:ph sz="half" idx="1"/>
          </p:nvPr>
        </p:nvSpPr>
        <p:spPr/>
        <p:txBody>
          <a:bodyPr/>
          <a:lstStyle/>
          <a:p>
            <a:r>
              <a:rPr lang="zh-CN" altLang="en-US" dirty="0"/>
              <a:t>或许在某种程度上是，但不一定是人们所想象的方式。它们的生成过程并</a:t>
            </a:r>
            <a:r>
              <a:rPr lang="zh-CN" altLang="en-US" b="1" dirty="0"/>
              <a:t>不以直观物理</a:t>
            </a:r>
            <a:r>
              <a:rPr lang="zh-CN" altLang="en-US" dirty="0"/>
              <a:t>的前向时间模拟为条件，就像直观物理引擎那样；但它可能受到</a:t>
            </a:r>
            <a:r>
              <a:rPr lang="en-US" altLang="zh-CN" dirty="0"/>
              <a:t>3D</a:t>
            </a:r>
            <a:r>
              <a:rPr lang="zh-CN" altLang="en-US" dirty="0"/>
              <a:t>几何和动态关键方面的</a:t>
            </a:r>
            <a:r>
              <a:rPr lang="zh-CN" altLang="en-US" b="1" dirty="0"/>
              <a:t>潜在表示</a:t>
            </a:r>
            <a:r>
              <a:rPr lang="zh-CN" altLang="en-US" dirty="0"/>
              <a:t>的影响。从更弱的意义上说，</a:t>
            </a:r>
            <a:r>
              <a:rPr lang="en-US" altLang="zh-CN" dirty="0"/>
              <a:t>Sora</a:t>
            </a:r>
            <a:r>
              <a:rPr lang="zh-CN" altLang="en-US" dirty="0"/>
              <a:t>可能有一个有限的世界模型，就像用于图像生成的潜在扩散模型有一个更有限的世界模型一样。但我们还不能确定，除非某个研究小组以正确的方式对</a:t>
            </a:r>
            <a:r>
              <a:rPr lang="en-US" altLang="zh-CN" dirty="0"/>
              <a:t>Sora</a:t>
            </a:r>
            <a:r>
              <a:rPr lang="zh-CN" altLang="en-US" dirty="0"/>
              <a:t>进行研究。</a:t>
            </a:r>
            <a:r>
              <a:rPr lang="en-US" altLang="zh-CN" dirty="0"/>
              <a:t>OpenAI</a:t>
            </a:r>
            <a:r>
              <a:rPr lang="zh-CN" altLang="en-US" dirty="0"/>
              <a:t>仍然偶尔进行可解释性研究，所以还是有希望的；我们希望看到更广泛的研究团队能在可解释性方面做出努力，比如</a:t>
            </a:r>
            <a:r>
              <a:rPr lang="en-US" altLang="zh-CN" dirty="0"/>
              <a:t>Stable Video</a:t>
            </a:r>
            <a:r>
              <a:rPr lang="zh-CN" altLang="en-US" dirty="0"/>
              <a:t>这样的开源视频生成模型。虽然这些模型的能力远不如</a:t>
            </a:r>
            <a:r>
              <a:rPr lang="en-US" altLang="zh-CN" dirty="0"/>
              <a:t>Sora</a:t>
            </a:r>
            <a:r>
              <a:rPr lang="zh-CN" altLang="en-US" dirty="0"/>
              <a:t>，但它们便于研究。</a:t>
            </a:r>
            <a:endParaRPr lang="en-US" altLang="zh-CN" dirty="0"/>
          </a:p>
          <a:p>
            <a:r>
              <a:rPr lang="en-US" altLang="zh-CN" dirty="0"/>
              <a:t>V_PEFG</a:t>
            </a:r>
            <a:r>
              <a:rPr lang="zh-CN" altLang="en-US" dirty="0"/>
              <a:t>还有人称，它仍然是插值潜在空间的嵌入，到目前为止你还不能以这种方式构建「世界模型」。</a:t>
            </a:r>
            <a:br>
              <a:rPr lang="zh-CN" altLang="en-US" dirty="0"/>
            </a:br>
            <a:endParaRPr lang="zh-CN" altLang="en-US" dirty="0"/>
          </a:p>
        </p:txBody>
      </p:sp>
    </p:spTree>
    <p:extLst>
      <p:ext uri="{BB962C8B-B14F-4D97-AF65-F5344CB8AC3E}">
        <p14:creationId xmlns:p14="http://schemas.microsoft.com/office/powerpoint/2010/main" val="276537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lstStyle/>
          <a:p>
            <a:pPr>
              <a:lnSpc>
                <a:spcPct val="100000"/>
              </a:lnSpc>
            </a:pPr>
            <a:r>
              <a:rPr lang="en-US" altLang="zh-CN" dirty="0"/>
              <a:t>1.</a:t>
            </a:r>
            <a:r>
              <a:rPr lang="zh-CN" altLang="en-US" dirty="0">
                <a:latin typeface="Gill Sans MT" panose="020B0502020104020203" pitchFamily="34" charset="0"/>
              </a:rPr>
              <a:t>世界模型</a:t>
            </a:r>
            <a:endParaRPr lang="en-US" altLang="zh-CN" dirty="0">
              <a:latin typeface="Gill Sans MT" panose="020B0502020104020203" pitchFamily="34" charset="0"/>
            </a:endParaRPr>
          </a:p>
          <a:p>
            <a:pPr>
              <a:lnSpc>
                <a:spcPct val="100000"/>
              </a:lnSpc>
            </a:pPr>
            <a:r>
              <a:rPr lang="zh-CN" altLang="en-US" dirty="0">
                <a:latin typeface="Gill Sans MT" panose="020B0502020104020203" pitchFamily="34" charset="0"/>
              </a:rPr>
              <a:t>之争与定义</a:t>
            </a:r>
          </a:p>
        </p:txBody>
      </p:sp>
      <p:sp>
        <p:nvSpPr>
          <p:cNvPr id="2" name="矩形 1">
            <a:extLst>
              <a:ext uri="{FF2B5EF4-FFF2-40B4-BE49-F238E27FC236}">
                <a16:creationId xmlns:a16="http://schemas.microsoft.com/office/drawing/2014/main" id="{A6BFB29C-A848-1349-A567-60B207B63D75}"/>
              </a:ext>
            </a:extLst>
          </p:cNvPr>
          <p:cNvSpPr/>
          <p:nvPr/>
        </p:nvSpPr>
        <p:spPr>
          <a:xfrm>
            <a:off x="2175641" y="5273326"/>
            <a:ext cx="8861809" cy="369332"/>
          </a:xfrm>
          <a:prstGeom prst="rect">
            <a:avLst/>
          </a:prstGeom>
        </p:spPr>
        <p:txBody>
          <a:bodyPr wrap="square">
            <a:spAutoFit/>
          </a:bodyPr>
          <a:lstStyle/>
          <a:p>
            <a:r>
              <a:rPr lang="en-US" altLang="zh-CN" dirty="0">
                <a:latin typeface="Gill Sans MT" panose="020B0502020104020203" pitchFamily="34" charset="0"/>
                <a:hlinkClick r:id="rId2">
                  <a:extLst>
                    <a:ext uri="{A12FA001-AC4F-418D-AE19-62706E023703}">
                      <ahyp:hlinkClr xmlns:ahyp="http://schemas.microsoft.com/office/drawing/2018/hyperlinkcolor" val="tx"/>
                    </a:ext>
                  </a:extLst>
                </a:hlinkClick>
              </a:rPr>
              <a:t>https://artificialcognition.net/posts/video-generation-world-simulators/#concluding-thoughts</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8223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6AF8D9-D31A-2546-82B9-2C031B98667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F66B589A-0D35-2746-95B3-3FBF5ED9B01D}"/>
              </a:ext>
            </a:extLst>
          </p:cNvPr>
          <p:cNvSpPr>
            <a:spLocks noGrp="1"/>
          </p:cNvSpPr>
          <p:nvPr>
            <p:ph sz="half" idx="1"/>
          </p:nvPr>
        </p:nvSpPr>
        <p:spPr/>
        <p:txBody>
          <a:bodyPr/>
          <a:lstStyle/>
          <a:p>
            <a:r>
              <a:rPr lang="zh-CN" altLang="en-US" dirty="0"/>
              <a:t>在我们进行猜想的同时，请允许我对视频生成模型的未来做一个简单的推测。我曾说过，</a:t>
            </a:r>
            <a:r>
              <a:rPr lang="en-US" altLang="zh-CN" dirty="0"/>
              <a:t>Sora</a:t>
            </a:r>
            <a:r>
              <a:rPr lang="zh-CN" altLang="en-US" dirty="0"/>
              <a:t>并不是一个模拟器，因为它并不是通过先对场景进行一系列模拟来预测视频帧的。不过，也许</a:t>
            </a:r>
            <a:r>
              <a:rPr lang="en-US" altLang="zh-CN" dirty="0"/>
              <a:t>Sora</a:t>
            </a:r>
            <a:r>
              <a:rPr lang="zh-CN" altLang="en-US" dirty="0"/>
              <a:t>或其他更强大的视频生成模型可以在一个更综合的系统中用作模拟器。例如，</a:t>
            </a:r>
            <a:r>
              <a:rPr lang="en-US" altLang="zh-CN" dirty="0"/>
              <a:t>Genie</a:t>
            </a:r>
            <a:r>
              <a:rPr lang="zh-CN" altLang="en-US" dirty="0"/>
              <a:t>论文的作者们暗示了类似的模型可以用来为训练强化学习智能体生成多样化的模拟环境。未来，我们可以想象机器人系统将使用三个主要组件：（</a:t>
            </a:r>
            <a:r>
              <a:rPr lang="en-US" altLang="zh-CN" dirty="0"/>
              <a:t>1</a:t>
            </a:r>
            <a:r>
              <a:rPr lang="zh-CN" altLang="en-US" dirty="0"/>
              <a:t>）一个大型的视觉语言模型，用于解析语言指令，将其转化为计划，并对视觉输入进行推理；（</a:t>
            </a:r>
            <a:r>
              <a:rPr lang="en-US" altLang="zh-CN" dirty="0"/>
              <a:t>2</a:t>
            </a:r>
            <a:r>
              <a:rPr lang="zh-CN" altLang="en-US" dirty="0"/>
              <a:t>）一个大型的视频生成模型，用于模拟未来可能的观察结果，以进行底层规划；（</a:t>
            </a:r>
            <a:r>
              <a:rPr lang="en-US" altLang="zh-CN" dirty="0"/>
              <a:t>3</a:t>
            </a:r>
            <a:r>
              <a:rPr lang="zh-CN" altLang="en-US" dirty="0"/>
              <a:t>）一个通用的逆动力学模型，用于从这些模拟中提取合适的行动，并据此执行计划。</a:t>
            </a:r>
          </a:p>
        </p:txBody>
      </p:sp>
    </p:spTree>
    <p:extLst>
      <p:ext uri="{BB962C8B-B14F-4D97-AF65-F5344CB8AC3E}">
        <p14:creationId xmlns:p14="http://schemas.microsoft.com/office/powerpoint/2010/main" val="194435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F5A57B-4661-BD4B-8256-1B93FA7D0BF7}"/>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4" name="图片 3">
            <a:extLst>
              <a:ext uri="{FF2B5EF4-FFF2-40B4-BE49-F238E27FC236}">
                <a16:creationId xmlns:a16="http://schemas.microsoft.com/office/drawing/2014/main" id="{B91E0C4A-E633-C748-9C0F-C4BDD29FF2D5}"/>
              </a:ext>
            </a:extLst>
          </p:cNvPr>
          <p:cNvPicPr>
            <a:picLocks noChangeAspect="1"/>
          </p:cNvPicPr>
          <p:nvPr/>
        </p:nvPicPr>
        <p:blipFill>
          <a:blip r:embed="rId2"/>
          <a:stretch>
            <a:fillRect/>
          </a:stretch>
        </p:blipFill>
        <p:spPr>
          <a:xfrm>
            <a:off x="434094" y="1178354"/>
            <a:ext cx="5276427" cy="5168944"/>
          </a:xfrm>
          <a:prstGeom prst="roundRect">
            <a:avLst>
              <a:gd name="adj" fmla="val 4121"/>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3B8BDC5-BF00-AD46-88AC-EEB23AE5A40B}"/>
              </a:ext>
            </a:extLst>
          </p:cNvPr>
          <p:cNvPicPr>
            <a:picLocks noChangeAspect="1"/>
          </p:cNvPicPr>
          <p:nvPr/>
        </p:nvPicPr>
        <p:blipFill>
          <a:blip r:embed="rId3"/>
          <a:stretch>
            <a:fillRect/>
          </a:stretch>
        </p:blipFill>
        <p:spPr>
          <a:xfrm>
            <a:off x="5920728" y="1154606"/>
            <a:ext cx="5980633" cy="521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097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12C2D7-5CA9-D849-9B51-56671D17C4F3}"/>
              </a:ext>
            </a:extLst>
          </p:cNvPr>
          <p:cNvSpPr>
            <a:spLocks noGrp="1"/>
          </p:cNvSpPr>
          <p:nvPr>
            <p:ph type="title"/>
          </p:nvPr>
        </p:nvSpPr>
        <p:spPr/>
        <p:txBody>
          <a:bodyPr/>
          <a:lstStyle/>
          <a:p>
            <a:r>
              <a:rPr lang="en-US" altLang="zh-CN" dirty="0"/>
              <a:t>AGI</a:t>
            </a:r>
            <a:r>
              <a:rPr lang="zh-CN" altLang="en-US" dirty="0"/>
              <a:t> 通用智能之路流派</a:t>
            </a:r>
          </a:p>
        </p:txBody>
      </p:sp>
      <p:sp>
        <p:nvSpPr>
          <p:cNvPr id="3" name="内容占位符 2">
            <a:extLst>
              <a:ext uri="{FF2B5EF4-FFF2-40B4-BE49-F238E27FC236}">
                <a16:creationId xmlns:a16="http://schemas.microsoft.com/office/drawing/2014/main" id="{D647E9CC-EA3C-FE4E-A9F6-F31C137B4367}"/>
              </a:ext>
            </a:extLst>
          </p:cNvPr>
          <p:cNvSpPr>
            <a:spLocks noGrp="1"/>
          </p:cNvSpPr>
          <p:nvPr>
            <p:ph sz="half" idx="1"/>
          </p:nvPr>
        </p:nvSpPr>
        <p:spPr/>
        <p:txBody>
          <a:bodyPr/>
          <a:lstStyle/>
          <a:p>
            <a:pPr marL="457200" indent="-457200">
              <a:buFont typeface="+mj-lt"/>
              <a:buAutoNum type="arabicPeriod"/>
            </a:pPr>
            <a:r>
              <a:rPr lang="zh-CN" altLang="en-US" b="1" dirty="0">
                <a:solidFill>
                  <a:srgbClr val="C00000"/>
                </a:solidFill>
              </a:rPr>
              <a:t>自回归生成式：</a:t>
            </a:r>
            <a:endParaRPr lang="en-US" altLang="zh-CN" b="1" dirty="0">
              <a:solidFill>
                <a:srgbClr val="C00000"/>
              </a:solidFill>
            </a:endParaRPr>
          </a:p>
          <a:p>
            <a:pPr marL="694190" lvl="1" indent="-457200"/>
            <a:r>
              <a:rPr lang="zh-CN" altLang="en-US" dirty="0"/>
              <a:t>以 </a:t>
            </a:r>
            <a:r>
              <a:rPr lang="en-US" altLang="zh-CN" dirty="0"/>
              <a:t>OpenAI</a:t>
            </a:r>
            <a:r>
              <a:rPr lang="zh-CN" altLang="en-US" dirty="0"/>
              <a:t> 为代表 </a:t>
            </a:r>
            <a:r>
              <a:rPr lang="en-US" altLang="zh-CN" dirty="0"/>
              <a:t>Transformer</a:t>
            </a:r>
            <a:r>
              <a:rPr lang="zh-CN" altLang="en-US" dirty="0"/>
              <a:t>（</a:t>
            </a:r>
            <a:r>
              <a:rPr lang="en-US" altLang="zh-CN" dirty="0"/>
              <a:t>SORA</a:t>
            </a:r>
            <a:r>
              <a:rPr lang="zh-CN" altLang="en-US" dirty="0"/>
              <a:t>），通过 </a:t>
            </a:r>
            <a:r>
              <a:rPr lang="en-US" altLang="zh-CN" dirty="0"/>
              <a:t>Scaling</a:t>
            </a:r>
            <a:r>
              <a:rPr lang="zh-CN" altLang="en-US" dirty="0"/>
              <a:t> </a:t>
            </a:r>
            <a:r>
              <a:rPr lang="en-US" altLang="zh-CN" dirty="0"/>
              <a:t>Law</a:t>
            </a:r>
            <a:r>
              <a:rPr lang="zh-CN" altLang="en-US" dirty="0"/>
              <a:t> 大规模</a:t>
            </a:r>
            <a:r>
              <a:rPr lang="en-US" altLang="zh-CN" dirty="0"/>
              <a:t>/</a:t>
            </a:r>
            <a:r>
              <a:rPr lang="zh-CN" altLang="en-US" dirty="0"/>
              <a:t>大数据</a:t>
            </a:r>
            <a:r>
              <a:rPr lang="en-US" altLang="zh-CN" dirty="0"/>
              <a:t>/</a:t>
            </a:r>
            <a:r>
              <a:rPr lang="zh-CN" altLang="en-US" dirty="0"/>
              <a:t>大算力，以自回归方式走向 </a:t>
            </a:r>
            <a:r>
              <a:rPr lang="en-US" altLang="zh-CN" dirty="0"/>
              <a:t>AGI</a:t>
            </a:r>
            <a:r>
              <a:rPr lang="zh-CN" altLang="en-US" dirty="0"/>
              <a:t>。</a:t>
            </a:r>
          </a:p>
          <a:p>
            <a:pPr marL="457200" indent="-457200">
              <a:buFont typeface="+mj-lt"/>
              <a:buAutoNum type="arabicPeriod"/>
            </a:pPr>
            <a:r>
              <a:rPr lang="zh-CN" altLang="en-US" b="1" dirty="0">
                <a:solidFill>
                  <a:srgbClr val="C00000"/>
                </a:solidFill>
              </a:rPr>
              <a:t>联合嵌入预测架构：</a:t>
            </a:r>
            <a:endParaRPr lang="en-US" altLang="zh-CN" b="1" dirty="0">
              <a:solidFill>
                <a:srgbClr val="C00000"/>
              </a:solidFill>
            </a:endParaRPr>
          </a:p>
          <a:p>
            <a:pPr marL="694190" lvl="1" indent="-457200"/>
            <a:r>
              <a:rPr lang="en-US" altLang="zh-CN" dirty="0"/>
              <a:t>Yann LeCun</a:t>
            </a:r>
            <a:r>
              <a:rPr lang="zh-CN" altLang="en-US" dirty="0"/>
              <a:t> 为代表的世界模型学派，学习人类和动物能够通过观察、交互，以及无监督方式学习世界知识，通过隐藏的学习能力构成了常识的基础。</a:t>
            </a:r>
          </a:p>
          <a:p>
            <a:pPr marL="457200" lvl="1" indent="-457200">
              <a:buFont typeface="+mj-lt"/>
              <a:buAutoNum type="arabicPeriod" startAt="3"/>
            </a:pPr>
            <a:r>
              <a:rPr lang="zh-CN" altLang="en-US" sz="2000" b="1" dirty="0">
                <a:solidFill>
                  <a:srgbClr val="C00000"/>
                </a:solidFill>
              </a:rPr>
              <a:t>生成式交互环境：</a:t>
            </a:r>
            <a:endParaRPr lang="en-US" altLang="zh-CN" sz="2000" b="1" dirty="0">
              <a:solidFill>
                <a:srgbClr val="C00000"/>
              </a:solidFill>
            </a:endParaRPr>
          </a:p>
          <a:p>
            <a:pPr marL="694190" lvl="1" indent="-457200"/>
            <a:r>
              <a:rPr lang="zh-CN" altLang="en-US" dirty="0"/>
              <a:t>借鉴强化学习对世界模型的定义，重新定义生成式</a:t>
            </a:r>
            <a:r>
              <a:rPr lang="en-US" altLang="zh-CN" dirty="0"/>
              <a:t>AI</a:t>
            </a:r>
            <a:r>
              <a:rPr lang="zh-CN" altLang="en-US" dirty="0"/>
              <a:t>的新范式，即生成式交互环境。</a:t>
            </a:r>
          </a:p>
        </p:txBody>
      </p:sp>
    </p:spTree>
    <p:extLst>
      <p:ext uri="{BB962C8B-B14F-4D97-AF65-F5344CB8AC3E}">
        <p14:creationId xmlns:p14="http://schemas.microsoft.com/office/powerpoint/2010/main" val="270890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1.</a:t>
            </a:r>
            <a:r>
              <a:rPr lang="zh-CN" altLang="en-US" dirty="0"/>
              <a:t> </a:t>
            </a:r>
            <a:r>
              <a:rPr lang="en-US" altLang="zh-CN" dirty="0"/>
              <a:t>Sora</a:t>
            </a:r>
            <a:r>
              <a:rPr lang="zh-CN" altLang="en-US" dirty="0"/>
              <a:t> 技术解读</a:t>
            </a:r>
          </a:p>
        </p:txBody>
      </p:sp>
    </p:spTree>
    <p:extLst>
      <p:ext uri="{BB962C8B-B14F-4D97-AF65-F5344CB8AC3E}">
        <p14:creationId xmlns:p14="http://schemas.microsoft.com/office/powerpoint/2010/main" val="334034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37A565-F0B5-9E48-98B4-9FC068FF0F98}"/>
              </a:ext>
            </a:extLst>
          </p:cNvPr>
          <p:cNvSpPr>
            <a:spLocks noGrp="1"/>
          </p:cNvSpPr>
          <p:nvPr>
            <p:ph type="title"/>
          </p:nvPr>
        </p:nvSpPr>
        <p:spPr/>
        <p:txBody>
          <a:bodyPr/>
          <a:lstStyle/>
          <a:p>
            <a:r>
              <a:rPr lang="en-US" altLang="zh-CN" dirty="0"/>
              <a:t>Sora</a:t>
            </a:r>
            <a:r>
              <a:rPr lang="zh-CN" altLang="en-US" dirty="0"/>
              <a:t> 目标</a:t>
            </a:r>
          </a:p>
        </p:txBody>
      </p:sp>
      <p:sp>
        <p:nvSpPr>
          <p:cNvPr id="6" name="内容占位符 5">
            <a:extLst>
              <a:ext uri="{FF2B5EF4-FFF2-40B4-BE49-F238E27FC236}">
                <a16:creationId xmlns:a16="http://schemas.microsoft.com/office/drawing/2014/main" id="{243B4AE0-220E-8C4C-8D8D-7272CA3BF0F6}"/>
              </a:ext>
            </a:extLst>
          </p:cNvPr>
          <p:cNvSpPr>
            <a:spLocks noGrp="1"/>
          </p:cNvSpPr>
          <p:nvPr>
            <p:ph sz="half" idx="1"/>
          </p:nvPr>
        </p:nvSpPr>
        <p:spPr/>
        <p:txBody>
          <a:bodyPr/>
          <a:lstStyle/>
          <a:p>
            <a:r>
              <a:rPr lang="zh-CN" altLang="en-US" dirty="0">
                <a:solidFill>
                  <a:srgbClr val="C00000"/>
                </a:solidFill>
              </a:rPr>
              <a:t>文本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视频（</a:t>
            </a:r>
            <a:r>
              <a:rPr lang="en-US" altLang="zh-CN" dirty="0">
                <a:solidFill>
                  <a:srgbClr val="C00000"/>
                </a:solidFill>
              </a:rPr>
              <a:t>text-to-video</a:t>
            </a:r>
            <a:r>
              <a:rPr lang="zh-CN" altLang="en-US" dirty="0">
                <a:solidFill>
                  <a:srgbClr val="C00000"/>
                </a:solidFill>
              </a:rPr>
              <a:t>），核心在于理解复杂的文本提示，并转化为长视频：</a:t>
            </a:r>
          </a:p>
          <a:p>
            <a:pPr lvl="1"/>
            <a:r>
              <a:rPr lang="zh-CN" altLang="en-US" sz="1600" b="1" dirty="0"/>
              <a:t>理解与生成</a:t>
            </a:r>
            <a:r>
              <a:rPr lang="zh-CN" altLang="en-US" sz="1600" dirty="0"/>
              <a:t>：需要理解文本含义，并基于此生成视频，要求模型具备 </a:t>
            </a:r>
            <a:r>
              <a:rPr lang="en-US" altLang="zh-CN" sz="1600" dirty="0"/>
              <a:t>NLP</a:t>
            </a:r>
            <a:r>
              <a:rPr lang="zh-CN" altLang="en-US" sz="1600" dirty="0"/>
              <a:t> 理解 </a:t>
            </a:r>
            <a:r>
              <a:rPr lang="en-US" altLang="zh-CN" sz="1600" dirty="0"/>
              <a:t>&amp;</a:t>
            </a:r>
            <a:r>
              <a:rPr lang="zh-CN" altLang="en-US" sz="1600" dirty="0"/>
              <a:t> 视频生成能力。</a:t>
            </a:r>
          </a:p>
          <a:p>
            <a:pPr lvl="1"/>
            <a:r>
              <a:rPr lang="zh-CN" altLang="en-US" sz="1600" b="1" dirty="0"/>
              <a:t>无交互过程</a:t>
            </a:r>
            <a:r>
              <a:rPr lang="zh-CN" altLang="en-US" sz="1600" dirty="0"/>
              <a:t>：生成视频过程，</a:t>
            </a:r>
            <a:r>
              <a:rPr lang="en-US" altLang="zh-CN" sz="1600" dirty="0"/>
              <a:t>Sora</a:t>
            </a:r>
            <a:r>
              <a:rPr lang="zh-CN" altLang="en-US" sz="1600" dirty="0"/>
              <a:t> 不涉及与用户交互，一开始用户给出指令后，模型 </a:t>
            </a:r>
            <a:r>
              <a:rPr lang="en-US" altLang="zh-CN" sz="1600" dirty="0"/>
              <a:t>E2E</a:t>
            </a:r>
            <a:r>
              <a:rPr lang="zh-CN" altLang="en-US" sz="1600" dirty="0"/>
              <a:t> 完成视频内容的生成</a:t>
            </a:r>
            <a:r>
              <a:rPr lang="zh-CN" altLang="en-US" dirty="0"/>
              <a:t>。</a:t>
            </a:r>
          </a:p>
          <a:p>
            <a:endParaRPr lang="zh-CN" altLang="en-US" dirty="0"/>
          </a:p>
        </p:txBody>
      </p:sp>
    </p:spTree>
    <p:extLst>
      <p:ext uri="{BB962C8B-B14F-4D97-AF65-F5344CB8AC3E}">
        <p14:creationId xmlns:p14="http://schemas.microsoft.com/office/powerpoint/2010/main" val="1265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t>Genie</a:t>
            </a:r>
            <a:r>
              <a:rPr lang="zh-CN" altLang="en-US" dirty="0"/>
              <a:t> 技术解读</a:t>
            </a:r>
          </a:p>
        </p:txBody>
      </p:sp>
    </p:spTree>
    <p:extLst>
      <p:ext uri="{BB962C8B-B14F-4D97-AF65-F5344CB8AC3E}">
        <p14:creationId xmlns:p14="http://schemas.microsoft.com/office/powerpoint/2010/main" val="144987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Genie</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创建能生成交互式、可互动的环境基础世界模型，图像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游戏环境（</a:t>
            </a:r>
            <a:r>
              <a:rPr lang="en-US" altLang="zh-CN" dirty="0">
                <a:solidFill>
                  <a:srgbClr val="C00000"/>
                </a:solidFill>
              </a:rPr>
              <a:t>image-to-game</a:t>
            </a:r>
            <a:r>
              <a:rPr lang="zh-CN" altLang="en-US" dirty="0">
                <a:solidFill>
                  <a:srgbClr val="C00000"/>
                </a:solidFill>
              </a:rPr>
              <a:t>）：</a:t>
            </a:r>
          </a:p>
          <a:p>
            <a:pPr lvl="1"/>
            <a:r>
              <a:rPr lang="zh-CN" altLang="en-US" sz="1600" b="1" dirty="0"/>
              <a:t>生成可交互环境</a:t>
            </a:r>
            <a:r>
              <a:rPr lang="zh-CN" altLang="en-US" sz="1600" dirty="0"/>
              <a:t>：生成低像素视觉内容，创建可交互环境，允许用户通过潜在动作来控制生成的环境，从而影响下一帧图像的生成。</a:t>
            </a:r>
          </a:p>
          <a:p>
            <a:pPr lvl="1"/>
            <a:r>
              <a:rPr lang="zh-CN" altLang="en-US" sz="1600" b="1" dirty="0"/>
              <a:t>无监督学习</a:t>
            </a:r>
            <a:r>
              <a:rPr lang="zh-CN" altLang="en-US" sz="1600" dirty="0"/>
              <a:t>：通过无监督学习从视频中学习，推断生成环境中一致的潜在动作，使模型在缺乏明确动作标签下学习</a:t>
            </a:r>
            <a:r>
              <a:rPr lang="zh-CN" altLang="en-US" sz="1600"/>
              <a:t>对动作的控制</a:t>
            </a:r>
            <a:r>
              <a:rPr lang="zh-CN" altLang="en-US" sz="1600" dirty="0"/>
              <a:t>。</a:t>
            </a:r>
          </a:p>
          <a:p>
            <a:endParaRPr lang="zh-CN" altLang="en-US" dirty="0"/>
          </a:p>
        </p:txBody>
      </p:sp>
    </p:spTree>
    <p:extLst>
      <p:ext uri="{BB962C8B-B14F-4D97-AF65-F5344CB8AC3E}">
        <p14:creationId xmlns:p14="http://schemas.microsoft.com/office/powerpoint/2010/main" val="181184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37822</TotalTime>
  <Words>2530</Words>
  <Application>Microsoft Macintosh PowerPoint</Application>
  <PresentationFormat>自定义</PresentationFormat>
  <Paragraphs>84</Paragraphs>
  <Slides>31</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31</vt:i4>
      </vt:variant>
    </vt:vector>
  </HeadingPairs>
  <TitlesOfParts>
    <vt:vector size="46"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关于本内容</vt:lpstr>
      <vt:lpstr>PowerPoint 演示文稿</vt:lpstr>
      <vt:lpstr>Yann LeCun 怒斥 Sora </vt:lpstr>
      <vt:lpstr>AGI 通用智能之路流派</vt:lpstr>
      <vt:lpstr>PowerPoint 演示文稿</vt:lpstr>
      <vt:lpstr>Sora 目标</vt:lpstr>
      <vt:lpstr>PowerPoint 演示文稿</vt:lpstr>
      <vt:lpstr>Genie 目标</vt:lpstr>
      <vt:lpstr>PowerPoint 演示文稿</vt:lpstr>
      <vt:lpstr>Joint Embedding Predictive Architectures</vt:lpstr>
      <vt:lpstr>I-JEPA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基本对比</vt:lpstr>
      <vt:lpstr>PowerPoint 演示文稿</vt:lpstr>
      <vt:lpstr>直观物理学（Intuitive physics）</vt:lpstr>
      <vt:lpstr>PowerPoint 演示文稿</vt:lpstr>
      <vt:lpstr>PowerPoint 演示文稿</vt:lpstr>
      <vt:lpstr>▲AI生成的图像中存在的物理不一致性</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10861</cp:revision>
  <cp:lastPrinted>2023-09-08T09:14:01Z</cp:lastPrinted>
  <dcterms:created xsi:type="dcterms:W3CDTF">2020-08-28T08:44:19Z</dcterms:created>
  <dcterms:modified xsi:type="dcterms:W3CDTF">2024-03-12T16:30:40Z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